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0" r:id="rId9"/>
    <p:sldId id="272" r:id="rId10"/>
    <p:sldId id="262" r:id="rId11"/>
    <p:sldId id="263" r:id="rId12"/>
    <p:sldId id="269" r:id="rId13"/>
    <p:sldId id="264" r:id="rId14"/>
    <p:sldId id="265" r:id="rId15"/>
    <p:sldId id="266" r:id="rId16"/>
    <p:sldId id="267" r:id="rId17"/>
  </p:sldIdLst>
  <p:sldSz cx="7777163" cy="10909300"/>
  <p:notesSz cx="6858000" cy="9144000"/>
  <p:defaultTextStyle>
    <a:defPPr>
      <a:defRPr lang="de-DE"/>
    </a:defPPr>
    <a:lvl1pPr marL="0" algn="l" defTabSz="10677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3893" algn="l" defTabSz="10677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7788" algn="l" defTabSz="10677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1681" algn="l" defTabSz="10677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5574" algn="l" defTabSz="10677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69468" algn="l" defTabSz="10677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3361" algn="l" defTabSz="10677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37256" algn="l" defTabSz="10677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1149" algn="l" defTabSz="10677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3E1D"/>
    <a:srgbClr val="86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54" autoAdjust="0"/>
  </p:normalViewPr>
  <p:slideViewPr>
    <p:cSldViewPr>
      <p:cViewPr>
        <p:scale>
          <a:sx n="50" d="100"/>
          <a:sy n="50" d="100"/>
        </p:scale>
        <p:origin x="-3197" y="178"/>
      </p:cViewPr>
      <p:guideLst>
        <p:guide orient="horz" pos="3438"/>
        <p:guide pos="2450"/>
      </p:guideLst>
    </p:cSldViewPr>
  </p:slideViewPr>
  <p:outlineViewPr>
    <p:cViewPr>
      <p:scale>
        <a:sx n="33" d="100"/>
        <a:sy n="33" d="100"/>
      </p:scale>
      <p:origin x="2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FA66F-F992-482D-833D-C6C0FA30E2EC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8DB3E-B838-497B-B2A0-6CDFDE1F15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0024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3A258-5DA7-4202-88E8-933D76C2C29A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06625" y="685800"/>
            <a:ext cx="2444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832AC-4E29-4E86-8717-D73A4E894B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55523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0677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3893" algn="l" defTabSz="10677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7788" algn="l" defTabSz="10677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1681" algn="l" defTabSz="10677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5574" algn="l" defTabSz="10677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69468" algn="l" defTabSz="10677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3361" algn="l" defTabSz="10677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37256" algn="l" defTabSz="10677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1149" algn="l" defTabSz="10677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06625" y="685800"/>
            <a:ext cx="24447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832AC-4E29-4E86-8717-D73A4E894B1A}" type="slidenum">
              <a:rPr lang="de-DE" smtClean="0"/>
              <a:t>1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89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06625" y="685800"/>
            <a:ext cx="24447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832AC-4E29-4E86-8717-D73A4E894B1A}" type="slidenum">
              <a:rPr lang="de-DE" smtClean="0"/>
              <a:t>2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92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06625" y="685800"/>
            <a:ext cx="24447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832AC-4E29-4E86-8717-D73A4E894B1A}" type="slidenum">
              <a:rPr lang="de-DE" smtClean="0"/>
              <a:t>3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92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8858" y="5885429"/>
            <a:ext cx="7064256" cy="1818217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388858" y="2280696"/>
            <a:ext cx="7064256" cy="3151576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1244844" y="5647330"/>
            <a:ext cx="2527578" cy="2526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004741" y="5647330"/>
            <a:ext cx="2527578" cy="2526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861661" y="5609432"/>
            <a:ext cx="38886" cy="72729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27.04.2021</a:t>
            </a:r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AD223-0A6F-42EB-B85B-2D7AB816F0C6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27.04.2021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223-0A6F-42EB-B85B-2D7AB816F0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638443" y="436879"/>
            <a:ext cx="1749862" cy="9308259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8858" y="436879"/>
            <a:ext cx="5119966" cy="9308259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27.04.2021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223-0A6F-42EB-B85B-2D7AB816F0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88858" y="2424289"/>
            <a:ext cx="6999447" cy="7272867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27.04.2021</a:t>
            </a:r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72AD223-0A6F-42EB-B85B-2D7AB816F0C6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27.04.2021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223-0A6F-42EB-B85B-2D7AB816F0C6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3287" y="5575864"/>
            <a:ext cx="6740208" cy="218186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3287" y="7888267"/>
            <a:ext cx="6740208" cy="1566460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583287" y="7821660"/>
            <a:ext cx="6740208" cy="684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27.04.2021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223-0A6F-42EB-B85B-2D7AB816F0C6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388858" y="2424289"/>
            <a:ext cx="3453060" cy="7272867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3953391" y="2424289"/>
            <a:ext cx="3453060" cy="7272867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223-0A6F-42EB-B85B-2D7AB816F0C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27.04.2021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8858" y="2226390"/>
            <a:ext cx="3436264" cy="121214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2" name="Inhaltsplatzhalter 31"/>
          <p:cNvSpPr>
            <a:spLocks noGrp="1"/>
          </p:cNvSpPr>
          <p:nvPr>
            <p:ph sz="half" idx="2"/>
          </p:nvPr>
        </p:nvSpPr>
        <p:spPr>
          <a:xfrm>
            <a:off x="388858" y="3502646"/>
            <a:ext cx="3434914" cy="622557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4" name="Inhaltsplatzhalter 33"/>
          <p:cNvSpPr>
            <a:spLocks noGrp="1"/>
          </p:cNvSpPr>
          <p:nvPr>
            <p:ph sz="quarter" idx="4"/>
          </p:nvPr>
        </p:nvSpPr>
        <p:spPr>
          <a:xfrm>
            <a:off x="3954742" y="3502646"/>
            <a:ext cx="3434914" cy="622557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858" y="247277"/>
            <a:ext cx="6999447" cy="1818217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idx="3"/>
          </p:nvPr>
        </p:nvSpPr>
        <p:spPr>
          <a:xfrm>
            <a:off x="3953391" y="2226390"/>
            <a:ext cx="3436264" cy="121214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478796" y="3468163"/>
            <a:ext cx="3188637" cy="2526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044125" y="3468163"/>
            <a:ext cx="3188637" cy="2526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27.04.2021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223-0A6F-42EB-B85B-2D7AB816F0C6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27.04.2021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223-0A6F-42EB-B85B-2D7AB816F0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28"/>
          <p:cNvSpPr>
            <a:spLocks noGrp="1"/>
          </p:cNvSpPr>
          <p:nvPr>
            <p:ph sz="quarter" idx="1"/>
          </p:nvPr>
        </p:nvSpPr>
        <p:spPr>
          <a:xfrm>
            <a:off x="388858" y="727287"/>
            <a:ext cx="5314395" cy="9091083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768063" y="2545503"/>
            <a:ext cx="1687644" cy="5939508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5768063" y="727287"/>
            <a:ext cx="1685052" cy="1697002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27.04.2021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2AD223-0A6F-42EB-B85B-2D7AB816F0C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8443" y="727287"/>
            <a:ext cx="1749862" cy="1697002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858" y="727287"/>
            <a:ext cx="5119966" cy="8848654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638443" y="2545503"/>
            <a:ext cx="1749862" cy="7030438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27.04.2021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AD223-0A6F-42EB-B85B-2D7AB816F0C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388858" y="2303075"/>
            <a:ext cx="6999447" cy="74420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4925536" y="9868426"/>
            <a:ext cx="2203530" cy="610921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27.04.2021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1814671" y="9868426"/>
            <a:ext cx="3046056" cy="610921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7153369" y="9833213"/>
            <a:ext cx="518478" cy="727287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72AD223-0A6F-42EB-B85B-2D7AB816F0C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388858" y="242429"/>
            <a:ext cx="6999447" cy="1939431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618197" y="7038826"/>
            <a:ext cx="4320480" cy="2046813"/>
          </a:xfrm>
          <a:prstGeom prst="rect">
            <a:avLst/>
          </a:prstGeom>
          <a:noFill/>
        </p:spPr>
        <p:txBody>
          <a:bodyPr wrap="square" lIns="106778" tIns="53389" rIns="106778" bIns="53389" rtlCol="0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Hauptstr.32</a:t>
            </a:r>
          </a:p>
          <a:p>
            <a:pPr algn="ctr"/>
            <a:r>
              <a:rPr lang="de-DE" sz="18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56253 </a:t>
            </a:r>
            <a:r>
              <a:rPr lang="de-DE" sz="18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Treis</a:t>
            </a:r>
            <a:r>
              <a:rPr lang="de-DE" sz="1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-Karden</a:t>
            </a:r>
          </a:p>
          <a:p>
            <a:pPr algn="ctr"/>
            <a:r>
              <a:rPr lang="de-DE" sz="1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T. +</a:t>
            </a:r>
            <a:r>
              <a:rPr lang="de-DE" sz="18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492672-9127949</a:t>
            </a:r>
          </a:p>
          <a:p>
            <a:pPr algn="ctr"/>
            <a:r>
              <a:rPr lang="de-DE" sz="18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T</a:t>
            </a:r>
            <a:r>
              <a:rPr lang="de-DE" sz="1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.+4915159882786</a:t>
            </a:r>
          </a:p>
          <a:p>
            <a:pPr algn="ctr"/>
            <a:r>
              <a:rPr lang="de-DE" sz="18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pension-luna.de </a:t>
            </a:r>
          </a:p>
          <a:p>
            <a:pPr algn="ctr"/>
            <a:r>
              <a:rPr lang="de-DE" sz="18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pension-luna@t-online.de</a:t>
            </a:r>
            <a:endParaRPr lang="de-DE" sz="18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de-DE" sz="18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09738" y="1710234"/>
            <a:ext cx="313739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4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Luna</a:t>
            </a:r>
          </a:p>
          <a:p>
            <a:pPr algn="ctr">
              <a:lnSpc>
                <a:spcPct val="150000"/>
              </a:lnSpc>
            </a:pPr>
            <a:r>
              <a:rPr lang="de-DE" sz="40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Pension</a:t>
            </a:r>
          </a:p>
          <a:p>
            <a:pPr algn="ctr"/>
            <a:r>
              <a:rPr lang="de-DE" sz="40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Restaurant</a:t>
            </a:r>
          </a:p>
        </p:txBody>
      </p:sp>
    </p:spTree>
    <p:extLst>
      <p:ext uri="{BB962C8B-B14F-4D97-AF65-F5344CB8AC3E}">
        <p14:creationId xmlns:p14="http://schemas.microsoft.com/office/powerpoint/2010/main" val="14121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30515" y="3049183"/>
            <a:ext cx="215706" cy="430986"/>
          </a:xfrm>
          <a:prstGeom prst="rect">
            <a:avLst/>
          </a:prstGeom>
          <a:noFill/>
        </p:spPr>
        <p:txBody>
          <a:bodyPr wrap="none" lIns="106778" tIns="53389" rIns="106778" bIns="53389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88185"/>
              </p:ext>
            </p:extLst>
          </p:nvPr>
        </p:nvGraphicFramePr>
        <p:xfrm>
          <a:off x="416078" y="1782242"/>
          <a:ext cx="7200800" cy="7208933"/>
        </p:xfrm>
        <a:graphic>
          <a:graphicData uri="http://schemas.openxmlformats.org/drawingml/2006/table">
            <a:tbl>
              <a:tblPr firstRow="1" bandRow="1"/>
              <a:tblGrid>
                <a:gridCol w="2808312"/>
                <a:gridCol w="864096"/>
                <a:gridCol w="936104"/>
                <a:gridCol w="792088"/>
                <a:gridCol w="936104"/>
                <a:gridCol w="864096"/>
              </a:tblGrid>
              <a:tr h="71531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endParaRPr lang="de-DE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0,2 l</a:t>
                      </a:r>
                      <a:endParaRPr lang="de-DE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Fl.</a:t>
                      </a:r>
                    </a:p>
                    <a:p>
                      <a:pPr algn="r"/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0,25 </a:t>
                      </a:r>
                      <a:endParaRPr lang="de-DE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Fl.   0,33 </a:t>
                      </a:r>
                      <a:endParaRPr lang="de-DE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0,4 l</a:t>
                      </a:r>
                      <a:endParaRPr lang="de-DE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0,5 l</a:t>
                      </a:r>
                      <a:endParaRPr lang="de-DE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7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Coca Cola </a:t>
                      </a:r>
                      <a:r>
                        <a:rPr lang="de-DE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4, 7</a:t>
                      </a:r>
                      <a:endParaRPr lang="de-DE" sz="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2.80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7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Coca Cola Light </a:t>
                      </a:r>
                      <a:r>
                        <a:rPr lang="de-DE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4, 7, </a:t>
                      </a:r>
                      <a:endParaRPr lang="de-DE" sz="800" b="1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2.80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7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Coca Cola Zero </a:t>
                      </a:r>
                      <a:r>
                        <a:rPr lang="de-DE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4, 7, 10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2.80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7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Fanta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de-DE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3, 4,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2.80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7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Sprite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de-DE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3, 6 ,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2.80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7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Mezzomix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de-DE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4, 6, 7 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2.80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75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Wasser (</a:t>
                      </a:r>
                    </a:p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Naturell,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Sprudel)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1189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Schweppes</a:t>
                      </a: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(Tonic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Water</a:t>
                      </a:r>
                      <a:r>
                        <a:rPr lang="de-DE" sz="8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de-DE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8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Bitter Lemon </a:t>
                      </a:r>
                      <a:r>
                        <a:rPr lang="de-DE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8,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Ginger Ale </a:t>
                      </a:r>
                      <a:r>
                        <a:rPr lang="de-DE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4,8</a:t>
                      </a: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)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91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7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Malzbier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de-DE" sz="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4, 6, A3</a:t>
                      </a:r>
                      <a:endParaRPr lang="de-DE" sz="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4.00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7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Eistee </a:t>
                      </a:r>
                      <a:r>
                        <a:rPr lang="de-DE" sz="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1, 6, 7</a:t>
                      </a:r>
                      <a:endParaRPr lang="de-DE" sz="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2.80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7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Schorlen </a:t>
                      </a:r>
                      <a:r>
                        <a:rPr lang="de-DE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1, 6</a:t>
                      </a:r>
                      <a:endParaRPr lang="de-DE" sz="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42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Apfel, Orange,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Johannisbeere</a:t>
                      </a:r>
                      <a:endParaRPr lang="de-DE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7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Säfte </a:t>
                      </a:r>
                      <a:r>
                        <a:rPr lang="de-DE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1, 6</a:t>
                      </a:r>
                      <a:endParaRPr lang="de-DE" sz="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42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Apfel, Orange, Johannisbeere</a:t>
                      </a:r>
                      <a:endParaRPr lang="de-DE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304404" y="625228"/>
            <a:ext cx="2867008" cy="384820"/>
          </a:xfrm>
          <a:prstGeom prst="rect">
            <a:avLst/>
          </a:prstGeom>
          <a:noFill/>
        </p:spPr>
        <p:txBody>
          <a:bodyPr wrap="none" lIns="106778" tIns="53389" rIns="106778" bIns="53389" rtlCol="0">
            <a:spAutoFit/>
          </a:bodyPr>
          <a:lstStyle/>
          <a:p>
            <a:r>
              <a:rPr lang="de-DE" sz="1800" b="1" dirty="0" smtClean="0">
                <a:latin typeface="Georgia" panose="02040502050405020303" pitchFamily="18" charset="0"/>
              </a:rPr>
              <a:t>Alkoholfreie Getränke</a:t>
            </a:r>
            <a:endParaRPr lang="de-DE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31809"/>
              </p:ext>
            </p:extLst>
          </p:nvPr>
        </p:nvGraphicFramePr>
        <p:xfrm>
          <a:off x="432197" y="1350194"/>
          <a:ext cx="6742861" cy="7835664"/>
        </p:xfrm>
        <a:graphic>
          <a:graphicData uri="http://schemas.openxmlformats.org/drawingml/2006/table">
            <a:tbl>
              <a:tblPr firstRow="1" bandRow="1"/>
              <a:tblGrid>
                <a:gridCol w="4968552"/>
                <a:gridCol w="1774309"/>
              </a:tblGrid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Tasse Kaffee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2.70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Kaffee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Hase (2cl Eierlikör und Sahne) </a:t>
                      </a:r>
                      <a:r>
                        <a:rPr lang="de-DE" sz="8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C, G</a:t>
                      </a:r>
                      <a:endParaRPr lang="de-DE" sz="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5.90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Kaffee </a:t>
                      </a:r>
                      <a:r>
                        <a:rPr lang="de-DE" sz="1600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Amando</a:t>
                      </a: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(2cl Amaretto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und Sahne)</a:t>
                      </a:r>
                      <a:r>
                        <a:rPr lang="de-DE" sz="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G, H1 C, </a:t>
                      </a:r>
                      <a:endParaRPr lang="de-DE" sz="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5.90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Kaffee mit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2cl Baileys und Sahne </a:t>
                      </a:r>
                      <a:r>
                        <a:rPr lang="de-DE" sz="8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C, G</a:t>
                      </a:r>
                      <a:endParaRPr lang="de-DE" sz="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5.90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Großer Kaffee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Doppelter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Espresso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4.00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Espresso 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2.70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Cappuccino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mit Milchschaum </a:t>
                      </a:r>
                      <a:r>
                        <a:rPr lang="de-DE" sz="8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</a:t>
                      </a:r>
                      <a:endParaRPr lang="de-DE" sz="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536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Glüwein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4.00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4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Cappuccino mit 2cl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Amaretto </a:t>
                      </a:r>
                      <a:r>
                        <a:rPr lang="de-DE" sz="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G, H1</a:t>
                      </a:r>
                      <a:endParaRPr lang="de-DE" sz="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5.90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Cappuccino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mit 2cl Baileys </a:t>
                      </a:r>
                      <a:r>
                        <a:rPr lang="de-DE" sz="8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</a:t>
                      </a:r>
                      <a:endParaRPr lang="de-DE" sz="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5.90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Großer Cappuccino </a:t>
                      </a:r>
                      <a:r>
                        <a:rPr lang="de-DE" sz="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</a:t>
                      </a:r>
                      <a:endParaRPr lang="de-DE" sz="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4.90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Milchkaffee </a:t>
                      </a:r>
                      <a:r>
                        <a:rPr lang="de-DE" sz="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</a:t>
                      </a:r>
                      <a:endParaRPr lang="de-DE" sz="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4.90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Latte Macchiato </a:t>
                      </a:r>
                      <a:r>
                        <a:rPr lang="de-DE" sz="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</a:t>
                      </a:r>
                      <a:endParaRPr lang="de-DE" sz="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4.90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Heißer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Kakao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Heißer Kakao mit Sahne </a:t>
                      </a:r>
                      <a:r>
                        <a:rPr lang="de-DE" sz="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</a:t>
                      </a:r>
                      <a:endParaRPr lang="de-DE" sz="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Heißer Kakao mit 2cl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Amaretto und Sahne </a:t>
                      </a:r>
                      <a:r>
                        <a:rPr lang="de-DE" sz="8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G, H1</a:t>
                      </a:r>
                      <a:endParaRPr lang="de-DE" sz="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5.90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Heißer Kakao mit 2cl Rum und Sahne </a:t>
                      </a:r>
                      <a:r>
                        <a:rPr lang="de-DE" sz="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</a:t>
                      </a:r>
                      <a:endParaRPr lang="de-DE" sz="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5.90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Heißer Kakao mit 2cl Baileys und Sahne </a:t>
                      </a:r>
                      <a:r>
                        <a:rPr lang="de-DE" sz="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</a:t>
                      </a:r>
                      <a:endParaRPr lang="de-DE" sz="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5.90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330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Tee nach Wahl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(Schwarz,</a:t>
                      </a:r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Früchte, Pfefferminz, Kamille, </a:t>
                      </a:r>
                      <a:r>
                        <a:rPr lang="de-DE" sz="1600" b="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Grüner,Rooibos</a:t>
                      </a:r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)</a:t>
                      </a:r>
                      <a:endParaRPr lang="de-DE" sz="16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3.00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Irish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Coffee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5.90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448421" y="486098"/>
            <a:ext cx="2261073" cy="384820"/>
          </a:xfrm>
          <a:prstGeom prst="rect">
            <a:avLst/>
          </a:prstGeom>
          <a:noFill/>
        </p:spPr>
        <p:txBody>
          <a:bodyPr wrap="none" lIns="106778" tIns="53389" rIns="106778" bIns="53389" rtlCol="0">
            <a:spAutoFit/>
          </a:bodyPr>
          <a:lstStyle/>
          <a:p>
            <a:r>
              <a:rPr lang="de-DE" sz="1800" b="1" dirty="0" smtClean="0">
                <a:latin typeface="Georgia" panose="02040502050405020303" pitchFamily="18" charset="0"/>
              </a:rPr>
              <a:t>Warme Getränke</a:t>
            </a:r>
            <a:endParaRPr lang="de-DE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1982526" y="2934370"/>
            <a:ext cx="3814384" cy="661819"/>
          </a:xfrm>
          <a:prstGeom prst="rect">
            <a:avLst/>
          </a:prstGeom>
          <a:noFill/>
        </p:spPr>
        <p:txBody>
          <a:bodyPr wrap="none" lIns="106778" tIns="53389" rIns="106778" bIns="53389" rtlCol="0">
            <a:spAutoFit/>
          </a:bodyPr>
          <a:lstStyle/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Wein- und </a:t>
            </a:r>
            <a:r>
              <a:rPr lang="de-DE" sz="1800" b="1" dirty="0" err="1" smtClean="0">
                <a:latin typeface="Georgia" panose="02040502050405020303" pitchFamily="18" charset="0"/>
              </a:rPr>
              <a:t>Sektgut</a:t>
            </a:r>
            <a:r>
              <a:rPr lang="de-DE" sz="1800" b="1" dirty="0" smtClean="0">
                <a:latin typeface="Georgia" panose="02040502050405020303" pitchFamily="18" charset="0"/>
              </a:rPr>
              <a:t> Castor</a:t>
            </a:r>
          </a:p>
          <a:p>
            <a:pPr algn="ctr"/>
            <a:r>
              <a:rPr lang="de-DE" sz="1800" b="1" dirty="0">
                <a:latin typeface="Georgia" panose="02040502050405020303" pitchFamily="18" charset="0"/>
              </a:rPr>
              <a:t>i</a:t>
            </a:r>
            <a:r>
              <a:rPr lang="de-DE" sz="1800" b="1" dirty="0" smtClean="0">
                <a:latin typeface="Georgia" panose="02040502050405020303" pitchFamily="18" charset="0"/>
              </a:rPr>
              <a:t>n </a:t>
            </a:r>
            <a:r>
              <a:rPr lang="de-DE" sz="1800" b="1" dirty="0" err="1" smtClean="0">
                <a:latin typeface="Georgia" panose="02040502050405020303" pitchFamily="18" charset="0"/>
              </a:rPr>
              <a:t>Treis</a:t>
            </a:r>
            <a:r>
              <a:rPr lang="de-DE" sz="1800" b="1" dirty="0" smtClean="0">
                <a:latin typeface="Georgia" panose="02040502050405020303" pitchFamily="18" charset="0"/>
              </a:rPr>
              <a:t>- Karden an der Mosel </a:t>
            </a:r>
            <a:endParaRPr lang="de-DE" sz="1800" b="1" dirty="0">
              <a:latin typeface="Georgia" panose="02040502050405020303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6463" y="4014489"/>
            <a:ext cx="7342609" cy="1415871"/>
          </a:xfrm>
          <a:prstGeom prst="rect">
            <a:avLst/>
          </a:prstGeom>
          <a:noFill/>
        </p:spPr>
        <p:txBody>
          <a:bodyPr wrap="square" lIns="106778" tIns="53389" rIns="106778" bIns="53389" rtlCol="0">
            <a:spAutoFit/>
          </a:bodyPr>
          <a:lstStyle/>
          <a:p>
            <a:r>
              <a:rPr lang="de-DE" sz="1600" b="1" dirty="0" smtClean="0">
                <a:latin typeface="Georgia" panose="02040502050405020303" pitchFamily="18" charset="0"/>
              </a:rPr>
              <a:t>Riesling trocken/dry		</a:t>
            </a: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    	   0,2l           5.50        </a:t>
            </a:r>
          </a:p>
          <a:p>
            <a:r>
              <a:rPr lang="de-DE" sz="1600" b="1" dirty="0" smtClean="0">
                <a:latin typeface="Georgia" panose="02040502050405020303" pitchFamily="18" charset="0"/>
              </a:rPr>
              <a:t>Riesling halbtrocken/ </a:t>
            </a:r>
            <a:r>
              <a:rPr lang="de-DE" sz="1600" b="1" dirty="0" err="1" smtClean="0">
                <a:latin typeface="Georgia" panose="02040502050405020303" pitchFamily="18" charset="0"/>
              </a:rPr>
              <a:t>semi</a:t>
            </a:r>
            <a:r>
              <a:rPr lang="de-DE" sz="1600" b="1" dirty="0" smtClean="0">
                <a:latin typeface="Georgia" panose="02040502050405020303" pitchFamily="18" charset="0"/>
              </a:rPr>
              <a:t> dry	            	   0,2l           5.50</a:t>
            </a:r>
          </a:p>
          <a:p>
            <a:r>
              <a:rPr lang="de-DE" sz="1600" b="1" dirty="0" smtClean="0">
                <a:latin typeface="Georgia" panose="02040502050405020303" pitchFamily="18" charset="0"/>
              </a:rPr>
              <a:t>Riesling </a:t>
            </a:r>
            <a:r>
              <a:rPr lang="de-DE" sz="1600" b="1" dirty="0" err="1" smtClean="0">
                <a:latin typeface="Georgia" panose="02040502050405020303" pitchFamily="18" charset="0"/>
              </a:rPr>
              <a:t>fuchtig</a:t>
            </a:r>
            <a:r>
              <a:rPr lang="de-DE" sz="1600" b="1" dirty="0" smtClean="0">
                <a:latin typeface="Georgia" panose="02040502050405020303" pitchFamily="18" charset="0"/>
              </a:rPr>
              <a:t>-mild/ </a:t>
            </a:r>
            <a:r>
              <a:rPr lang="de-DE" sz="1600" b="1" dirty="0" err="1" smtClean="0">
                <a:latin typeface="Georgia" panose="02040502050405020303" pitchFamily="18" charset="0"/>
              </a:rPr>
              <a:t>sweet</a:t>
            </a:r>
            <a:r>
              <a:rPr lang="de-DE" sz="1600" b="1" dirty="0" smtClean="0">
                <a:latin typeface="Georgia" panose="02040502050405020303" pitchFamily="18" charset="0"/>
              </a:rPr>
              <a:t>	</a:t>
            </a: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    	                       0,2l           5.50 						</a:t>
            </a:r>
            <a:r>
              <a:rPr lang="de-DE" b="1" dirty="0" smtClean="0"/>
              <a:t>			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281101" y="5299978"/>
            <a:ext cx="7387971" cy="1708259"/>
          </a:xfrm>
          <a:prstGeom prst="rect">
            <a:avLst/>
          </a:prstGeom>
          <a:noFill/>
        </p:spPr>
        <p:txBody>
          <a:bodyPr wrap="square" lIns="106778" tIns="53389" rIns="106778" bIns="533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latin typeface="Georgia" panose="02040502050405020303" pitchFamily="18" charset="0"/>
              </a:rPr>
              <a:t>Pinot </a:t>
            </a:r>
            <a:r>
              <a:rPr lang="de-DE" sz="1600" b="1" dirty="0" err="1" smtClean="0">
                <a:latin typeface="Georgia" panose="02040502050405020303" pitchFamily="18" charset="0"/>
              </a:rPr>
              <a:t>Gridgo</a:t>
            </a:r>
            <a:r>
              <a:rPr lang="de-DE" sz="1600" b="1" dirty="0" smtClean="0">
                <a:latin typeface="Georgia" panose="02040502050405020303" pitchFamily="18" charset="0"/>
              </a:rPr>
              <a:t>				    0,2l           5.50 </a:t>
            </a:r>
          </a:p>
          <a:p>
            <a:pPr>
              <a:lnSpc>
                <a:spcPct val="150000"/>
              </a:lnSpc>
            </a:pPr>
            <a:r>
              <a:rPr lang="de-DE" sz="1600" b="1" dirty="0" err="1" smtClean="0">
                <a:latin typeface="Georgia" panose="02040502050405020303" pitchFamily="18" charset="0"/>
              </a:rPr>
              <a:t>Rosewein</a:t>
            </a:r>
            <a:r>
              <a:rPr lang="de-DE" sz="1600" b="1" dirty="0" smtClean="0">
                <a:latin typeface="Georgia" panose="02040502050405020303" pitchFamily="18" charset="0"/>
              </a:rPr>
              <a:t>			             	                         0,2l          5.50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latin typeface="Georgia" panose="02040502050405020303" pitchFamily="18" charset="0"/>
              </a:rPr>
              <a:t>Weinschorle/</a:t>
            </a:r>
            <a:r>
              <a:rPr lang="de-DE" sz="1600" b="1" dirty="0" err="1" smtClean="0">
                <a:latin typeface="Georgia" panose="02040502050405020303" pitchFamily="18" charset="0"/>
              </a:rPr>
              <a:t>wine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sprizer</a:t>
            </a:r>
            <a:r>
              <a:rPr lang="de-DE" sz="1600" b="1" dirty="0" smtClean="0">
                <a:latin typeface="Georgia" panose="02040502050405020303" pitchFamily="18" charset="0"/>
              </a:rPr>
              <a:t>		                         0,2l          4.50</a:t>
            </a:r>
          </a:p>
          <a:p>
            <a:r>
              <a:rPr lang="de-DE" sz="1600" b="1" dirty="0" smtClean="0">
                <a:latin typeface="Georgia" panose="02040502050405020303" pitchFamily="18" charset="0"/>
              </a:rPr>
              <a:t>Primitivo				                         0,2l          5.50</a:t>
            </a:r>
          </a:p>
          <a:p>
            <a:r>
              <a:rPr lang="de-DE" sz="1600" b="1" dirty="0" smtClean="0">
                <a:latin typeface="Georgia" panose="02040502050405020303" pitchFamily="18" charset="0"/>
              </a:rPr>
              <a:t>Spätburgunder Rotwein			     0,2l          5.50</a:t>
            </a:r>
            <a:endParaRPr lang="de-DE" sz="1600" b="1" dirty="0">
              <a:latin typeface="Georgia" panose="02040502050405020303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27670" y="702122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Weingut Knaup</a:t>
            </a:r>
          </a:p>
          <a:p>
            <a:pPr algn="ctr"/>
            <a:r>
              <a:rPr lang="de-DE" sz="1800" b="1" dirty="0">
                <a:latin typeface="Georgia" panose="02040502050405020303" pitchFamily="18" charset="0"/>
              </a:rPr>
              <a:t>i</a:t>
            </a:r>
            <a:r>
              <a:rPr lang="de-DE" sz="1800" b="1" dirty="0" smtClean="0">
                <a:latin typeface="Georgia" panose="02040502050405020303" pitchFamily="18" charset="0"/>
              </a:rPr>
              <a:t>n </a:t>
            </a:r>
            <a:r>
              <a:rPr lang="de-DE" sz="1800" b="1" dirty="0" err="1" smtClean="0">
                <a:latin typeface="Georgia" panose="02040502050405020303" pitchFamily="18" charset="0"/>
              </a:rPr>
              <a:t>Treis</a:t>
            </a:r>
            <a:r>
              <a:rPr lang="de-DE" sz="1800" b="1" dirty="0" smtClean="0">
                <a:latin typeface="Georgia" panose="02040502050405020303" pitchFamily="18" charset="0"/>
              </a:rPr>
              <a:t>- Karden an der Mosel</a:t>
            </a:r>
            <a:endParaRPr lang="de-DE" sz="1800" b="1" dirty="0">
              <a:latin typeface="Georgia" panose="02040502050405020303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7786" y="1782242"/>
            <a:ext cx="72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Georgia" panose="02040502050405020303" pitchFamily="18" charset="0"/>
              </a:rPr>
              <a:t>Riesling trocken/ dry		               	  0,2l            5.50</a:t>
            </a:r>
          </a:p>
          <a:p>
            <a:r>
              <a:rPr lang="de-DE" sz="1600" b="1" dirty="0" smtClean="0">
                <a:latin typeface="Georgia" panose="02040502050405020303" pitchFamily="18" charset="0"/>
              </a:rPr>
              <a:t>Riesling halbtrocken/ </a:t>
            </a:r>
            <a:r>
              <a:rPr lang="de-DE" sz="1600" b="1" dirty="0" err="1" smtClean="0">
                <a:latin typeface="Georgia" panose="02040502050405020303" pitchFamily="18" charset="0"/>
              </a:rPr>
              <a:t>semi</a:t>
            </a:r>
            <a:r>
              <a:rPr lang="de-DE" sz="1600" b="1" dirty="0" smtClean="0">
                <a:latin typeface="Georgia" panose="02040502050405020303" pitchFamily="18" charset="0"/>
              </a:rPr>
              <a:t> dry		  0,2l            5.50</a:t>
            </a:r>
            <a:endParaRPr lang="de-DE" sz="1600" b="1" dirty="0">
              <a:latin typeface="Georgia" panose="02040502050405020303" pitchFamily="18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96">
            <a:off x="2301360" y="8393434"/>
            <a:ext cx="3347452" cy="22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38830"/>
              </p:ext>
            </p:extLst>
          </p:nvPr>
        </p:nvGraphicFramePr>
        <p:xfrm>
          <a:off x="374810" y="1278186"/>
          <a:ext cx="7116191" cy="1312328"/>
        </p:xfrm>
        <a:graphic>
          <a:graphicData uri="http://schemas.openxmlformats.org/drawingml/2006/table">
            <a:tbl>
              <a:tblPr firstRow="1" bandRow="1"/>
              <a:tblGrid>
                <a:gridCol w="3900824"/>
                <a:gridCol w="936104"/>
                <a:gridCol w="2279263"/>
              </a:tblGrid>
              <a:tr h="45202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0,3l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0,5l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15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Bitburger Pils </a:t>
                      </a:r>
                      <a:r>
                        <a:rPr lang="de-DE" sz="8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A3</a:t>
                      </a:r>
                      <a:endParaRPr lang="de-DE" sz="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3.70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6.10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15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Radler </a:t>
                      </a:r>
                      <a:r>
                        <a:rPr lang="de-DE" sz="8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A3</a:t>
                      </a:r>
                      <a:endParaRPr lang="de-DE" sz="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3.70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6.10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337225"/>
              </p:ext>
            </p:extLst>
          </p:nvPr>
        </p:nvGraphicFramePr>
        <p:xfrm>
          <a:off x="290390" y="3942482"/>
          <a:ext cx="7158278" cy="2392715"/>
        </p:xfrm>
        <a:graphic>
          <a:graphicData uri="http://schemas.openxmlformats.org/drawingml/2006/table">
            <a:tbl>
              <a:tblPr firstRow="1" bandRow="1"/>
              <a:tblGrid>
                <a:gridCol w="3608865"/>
                <a:gridCol w="1295263"/>
                <a:gridCol w="2254150"/>
              </a:tblGrid>
              <a:tr h="43819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0,33l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0,5l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23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Weizen </a:t>
                      </a:r>
                      <a:r>
                        <a:rPr lang="de-DE" sz="8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A3</a:t>
                      </a:r>
                    </a:p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Naturtrüb, Dunkel, Alkoholfrei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6.10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44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Kölsch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de-DE" sz="8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A3</a:t>
                      </a:r>
                      <a:endParaRPr lang="de-DE" sz="800" b="1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3.70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57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Bitburger Pils </a:t>
                      </a:r>
                      <a:r>
                        <a:rPr lang="de-DE" sz="8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A3</a:t>
                      </a:r>
                    </a:p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alkoholfrei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3.70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273197" y="8063055"/>
            <a:ext cx="3494719" cy="2474703"/>
          </a:xfrm>
          <a:prstGeom prst="rect">
            <a:avLst/>
          </a:prstGeom>
        </p:spPr>
        <p:txBody>
          <a:bodyPr wrap="square" lIns="103811" tIns="51905" rIns="103811" bIns="51905">
            <a:spAutoFit/>
          </a:bodyPr>
          <a:lstStyle/>
          <a:p>
            <a:pPr defTabSz="1038103"/>
            <a:r>
              <a:rPr lang="de-DE" sz="1400" dirty="0">
                <a:latin typeface="Georgia" panose="02040502050405020303" pitchFamily="18" charset="0"/>
              </a:rPr>
              <a:t>   H= Schalenfrüchte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   Mandel1, Haselnuss2, Walnuss3,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   Cashew4, Pecannuss5, </a:t>
            </a:r>
            <a:r>
              <a:rPr lang="de-DE" sz="1400" dirty="0" smtClean="0">
                <a:latin typeface="Georgia" panose="02040502050405020303" pitchFamily="18" charset="0"/>
              </a:rPr>
              <a:t>Paranuss6,Pistazie7</a:t>
            </a:r>
            <a:r>
              <a:rPr lang="de-DE" sz="1400" dirty="0">
                <a:latin typeface="Georgia" panose="02040502050405020303" pitchFamily="18" charset="0"/>
              </a:rPr>
              <a:t>, 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   Macadamianuss8 und Queenslandnuss9  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   I= </a:t>
            </a:r>
            <a:r>
              <a:rPr lang="de-DE" sz="1400" dirty="0" smtClean="0">
                <a:latin typeface="Georgia" panose="02040502050405020303" pitchFamily="18" charset="0"/>
              </a:rPr>
              <a:t>Sellerie    J</a:t>
            </a:r>
            <a:r>
              <a:rPr lang="de-DE" sz="1400" dirty="0">
                <a:latin typeface="Georgia" panose="02040502050405020303" pitchFamily="18" charset="0"/>
              </a:rPr>
              <a:t>= </a:t>
            </a:r>
            <a:r>
              <a:rPr lang="de-DE" sz="1400" dirty="0" smtClean="0">
                <a:latin typeface="Georgia" panose="02040502050405020303" pitchFamily="18" charset="0"/>
              </a:rPr>
              <a:t>Senf    K</a:t>
            </a:r>
            <a:r>
              <a:rPr lang="de-DE" sz="1400" dirty="0">
                <a:latin typeface="Georgia" panose="02040502050405020303" pitchFamily="18" charset="0"/>
              </a:rPr>
              <a:t>= Sesamsamen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   L= Schwefeldioxid und Sulfite in einer 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   Konzentration von mehr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    als 10mg/kg oder 10mg/l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    M= Lupinen </a:t>
            </a:r>
            <a:r>
              <a:rPr lang="de-DE" sz="1400" dirty="0" smtClean="0">
                <a:latin typeface="Georgia" panose="02040502050405020303" pitchFamily="18" charset="0"/>
              </a:rPr>
              <a:t>  N</a:t>
            </a:r>
            <a:r>
              <a:rPr lang="de-DE" sz="1400" dirty="0">
                <a:latin typeface="Georgia" panose="02040502050405020303" pitchFamily="18" charset="0"/>
              </a:rPr>
              <a:t>= Weichtiere </a:t>
            </a:r>
          </a:p>
        </p:txBody>
      </p:sp>
      <p:sp>
        <p:nvSpPr>
          <p:cNvPr id="8" name="Rechteck 7"/>
          <p:cNvSpPr/>
          <p:nvPr/>
        </p:nvSpPr>
        <p:spPr>
          <a:xfrm>
            <a:off x="273198" y="6462762"/>
            <a:ext cx="4112039" cy="1828373"/>
          </a:xfrm>
          <a:prstGeom prst="rect">
            <a:avLst/>
          </a:prstGeom>
        </p:spPr>
        <p:txBody>
          <a:bodyPr wrap="square" lIns="103811" tIns="51905" rIns="103811" bIns="51905">
            <a:spAutoFit/>
          </a:bodyPr>
          <a:lstStyle/>
          <a:p>
            <a:pPr defTabSz="1038103"/>
            <a:r>
              <a:rPr lang="de-DE" sz="1400" b="1" dirty="0">
                <a:latin typeface="Georgia" panose="02040502050405020303" pitchFamily="18" charset="0"/>
              </a:rPr>
              <a:t>     Enthält folgende Allergene: </a:t>
            </a:r>
          </a:p>
          <a:p>
            <a:pPr algn="just" defTabSz="1038103"/>
            <a:r>
              <a:rPr lang="de-DE" sz="1400" dirty="0" smtClean="0">
                <a:latin typeface="Georgia" panose="02040502050405020303" pitchFamily="18" charset="0"/>
              </a:rPr>
              <a:t>A</a:t>
            </a:r>
            <a:r>
              <a:rPr lang="de-DE" sz="1400" dirty="0">
                <a:latin typeface="Georgia" panose="02040502050405020303" pitchFamily="18" charset="0"/>
              </a:rPr>
              <a:t>= </a:t>
            </a:r>
            <a:r>
              <a:rPr lang="de-DE" sz="1400" dirty="0" err="1">
                <a:latin typeface="Georgia" panose="02040502050405020303" pitchFamily="18" charset="0"/>
              </a:rPr>
              <a:t>glutenhaltiges</a:t>
            </a:r>
            <a:r>
              <a:rPr lang="de-DE" sz="1400" dirty="0">
                <a:latin typeface="Georgia" panose="02040502050405020303" pitchFamily="18" charset="0"/>
              </a:rPr>
              <a:t> </a:t>
            </a:r>
            <a:r>
              <a:rPr lang="de-DE" sz="1400" dirty="0" smtClean="0">
                <a:latin typeface="Georgia" panose="02040502050405020303" pitchFamily="18" charset="0"/>
              </a:rPr>
              <a:t>Getreide </a:t>
            </a:r>
            <a:r>
              <a:rPr lang="de-DE" sz="1400" dirty="0">
                <a:latin typeface="Georgia" panose="02040502050405020303" pitchFamily="18" charset="0"/>
              </a:rPr>
              <a:t>Weizen1</a:t>
            </a:r>
            <a:r>
              <a:rPr lang="de-DE" sz="1400" dirty="0" smtClean="0">
                <a:latin typeface="Georgia" panose="02040502050405020303" pitchFamily="18" charset="0"/>
              </a:rPr>
              <a:t>,</a:t>
            </a:r>
          </a:p>
          <a:p>
            <a:pPr algn="just" defTabSz="1038103"/>
            <a:r>
              <a:rPr lang="de-DE" sz="1400" dirty="0" smtClean="0">
                <a:latin typeface="Georgia" panose="02040502050405020303" pitchFamily="18" charset="0"/>
              </a:rPr>
              <a:t> Roggen2,Gerste3,Hafer4,Dinkel5,Kamut6 </a:t>
            </a:r>
            <a:r>
              <a:rPr lang="de-DE" sz="1400" dirty="0">
                <a:latin typeface="Georgia" panose="02040502050405020303" pitchFamily="18" charset="0"/>
              </a:rPr>
              <a:t>, Hybridstämme7       </a:t>
            </a:r>
            <a:r>
              <a:rPr lang="de-DE" sz="1400" dirty="0" smtClean="0">
                <a:latin typeface="Georgia" panose="02040502050405020303" pitchFamily="18" charset="0"/>
              </a:rPr>
              <a:t>       </a:t>
            </a:r>
            <a:endParaRPr lang="de-DE" sz="1400" dirty="0">
              <a:latin typeface="Georgia" panose="02040502050405020303" pitchFamily="18" charset="0"/>
            </a:endParaRPr>
          </a:p>
          <a:p>
            <a:pPr algn="just" defTabSz="1038103"/>
            <a:r>
              <a:rPr lang="de-DE" sz="1400" dirty="0" smtClean="0">
                <a:latin typeface="Georgia" panose="02040502050405020303" pitchFamily="18" charset="0"/>
              </a:rPr>
              <a:t> </a:t>
            </a:r>
            <a:r>
              <a:rPr lang="de-DE" sz="1400" dirty="0">
                <a:latin typeface="Georgia" panose="02040502050405020303" pitchFamily="18" charset="0"/>
              </a:rPr>
              <a:t>B= Krebstiere </a:t>
            </a:r>
            <a:r>
              <a:rPr lang="de-DE" sz="1400" dirty="0" smtClean="0">
                <a:latin typeface="Georgia" panose="02040502050405020303" pitchFamily="18" charset="0"/>
              </a:rPr>
              <a:t> </a:t>
            </a:r>
            <a:r>
              <a:rPr lang="de-DE" sz="1400" dirty="0">
                <a:latin typeface="Georgia" panose="02040502050405020303" pitchFamily="18" charset="0"/>
              </a:rPr>
              <a:t>C= Eier </a:t>
            </a:r>
            <a:r>
              <a:rPr lang="de-DE" sz="1400" dirty="0" smtClean="0">
                <a:latin typeface="Georgia" panose="02040502050405020303" pitchFamily="18" charset="0"/>
              </a:rPr>
              <a:t>D</a:t>
            </a:r>
            <a:r>
              <a:rPr lang="de-DE" sz="1400" dirty="0">
                <a:latin typeface="Georgia" panose="02040502050405020303" pitchFamily="18" charset="0"/>
              </a:rPr>
              <a:t>= Fisch </a:t>
            </a:r>
            <a:r>
              <a:rPr lang="de-DE" sz="1400" dirty="0" smtClean="0">
                <a:latin typeface="Georgia" panose="02040502050405020303" pitchFamily="18" charset="0"/>
              </a:rPr>
              <a:t> </a:t>
            </a:r>
            <a:r>
              <a:rPr lang="de-DE" sz="1400" dirty="0">
                <a:latin typeface="Georgia" panose="02040502050405020303" pitchFamily="18" charset="0"/>
              </a:rPr>
              <a:t>E= Erdnüsse </a:t>
            </a:r>
          </a:p>
          <a:p>
            <a:pPr defTabSz="1038103"/>
            <a:r>
              <a:rPr lang="de-DE" sz="1400" dirty="0" smtClean="0">
                <a:latin typeface="Georgia" panose="02040502050405020303" pitchFamily="18" charset="0"/>
              </a:rPr>
              <a:t> </a:t>
            </a:r>
            <a:r>
              <a:rPr lang="de-DE" sz="1400" dirty="0">
                <a:latin typeface="Georgia" panose="02040502050405020303" pitchFamily="18" charset="0"/>
              </a:rPr>
              <a:t>F= </a:t>
            </a:r>
            <a:r>
              <a:rPr lang="de-DE" sz="1400" dirty="0" err="1" smtClean="0">
                <a:latin typeface="Georgia" panose="02040502050405020303" pitchFamily="18" charset="0"/>
              </a:rPr>
              <a:t>SojaG</a:t>
            </a:r>
            <a:r>
              <a:rPr lang="de-DE" sz="1400" dirty="0">
                <a:latin typeface="Georgia" panose="02040502050405020303" pitchFamily="18" charset="0"/>
              </a:rPr>
              <a:t>= Milch und Milchprodukte 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   einschließlich Laktose 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	 		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385237" y="7902922"/>
            <a:ext cx="2062883" cy="1397485"/>
          </a:xfrm>
          <a:prstGeom prst="rect">
            <a:avLst/>
          </a:prstGeom>
          <a:noFill/>
        </p:spPr>
        <p:txBody>
          <a:bodyPr wrap="square" lIns="103811" tIns="51905" rIns="103811" bIns="51905" rtlCol="0">
            <a:spAutoFit/>
          </a:bodyPr>
          <a:lstStyle/>
          <a:p>
            <a:pPr defTabSz="1038103"/>
            <a:r>
              <a:rPr lang="de-DE" sz="1400" dirty="0">
                <a:latin typeface="Georgia" panose="02040502050405020303" pitchFamily="18" charset="0"/>
              </a:rPr>
              <a:t>6 = mit Süßungsmittel 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7 = koffeinhaltig 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8 = </a:t>
            </a:r>
            <a:r>
              <a:rPr lang="de-DE" sz="1400" dirty="0" err="1">
                <a:latin typeface="Georgia" panose="02040502050405020303" pitchFamily="18" charset="0"/>
              </a:rPr>
              <a:t>chininaltig</a:t>
            </a:r>
            <a:endParaRPr lang="de-DE" sz="1400" dirty="0">
              <a:latin typeface="Georgia" panose="02040502050405020303" pitchFamily="18" charset="0"/>
            </a:endParaRP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9 = </a:t>
            </a:r>
            <a:r>
              <a:rPr lang="de-DE" sz="1400" dirty="0" err="1">
                <a:latin typeface="Georgia" panose="02040502050405020303" pitchFamily="18" charset="0"/>
              </a:rPr>
              <a:t>geschwärz</a:t>
            </a:r>
            <a:r>
              <a:rPr lang="de-DE" sz="1400" dirty="0">
                <a:latin typeface="Georgia" panose="02040502050405020303" pitchFamily="18" charset="0"/>
              </a:rPr>
              <a:t> 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10 =enthält </a:t>
            </a:r>
            <a:r>
              <a:rPr lang="de-DE" sz="1400" dirty="0" err="1">
                <a:latin typeface="Georgia" panose="02040502050405020303" pitchFamily="18" charset="0"/>
              </a:rPr>
              <a:t>Phenyalaninquell</a:t>
            </a:r>
            <a:endParaRPr lang="de-DE" sz="1400" dirty="0">
              <a:latin typeface="Georgia" panose="02040502050405020303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385237" y="6462762"/>
            <a:ext cx="2714580" cy="2474703"/>
          </a:xfrm>
          <a:prstGeom prst="rect">
            <a:avLst/>
          </a:prstGeom>
          <a:ln>
            <a:noFill/>
          </a:ln>
        </p:spPr>
        <p:txBody>
          <a:bodyPr wrap="square" lIns="103811" tIns="51905" rIns="103811" bIns="51905">
            <a:spAutoFit/>
          </a:bodyPr>
          <a:lstStyle/>
          <a:p>
            <a:pPr defTabSz="1038103"/>
            <a:r>
              <a:rPr lang="de-DE" sz="1400" b="1" dirty="0">
                <a:latin typeface="Georgia" panose="02040502050405020303" pitchFamily="18" charset="0"/>
              </a:rPr>
              <a:t>            Zusatzstoffe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1 = mit Konservierungsstoffe                          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2 = mit Geschmacksverstärker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3 = mit Antioxidationsmittel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4 = mit Farbstoff </a:t>
            </a:r>
          </a:p>
          <a:p>
            <a:pPr defTabSz="1038103"/>
            <a:r>
              <a:rPr lang="de-DE" sz="1400" dirty="0">
                <a:latin typeface="Georgia" panose="02040502050405020303" pitchFamily="18" charset="0"/>
              </a:rPr>
              <a:t>5 = mit Phosphat</a:t>
            </a:r>
          </a:p>
          <a:p>
            <a:pPr defTabSz="1038103"/>
            <a:endParaRPr lang="de-DE" sz="1400" dirty="0">
              <a:latin typeface="Georgia" panose="02040502050405020303" pitchFamily="18" charset="0"/>
            </a:endParaRPr>
          </a:p>
          <a:p>
            <a:pPr defTabSz="1038103"/>
            <a:endParaRPr lang="de-DE" sz="1400" dirty="0">
              <a:latin typeface="Georgia" panose="02040502050405020303" pitchFamily="18" charset="0"/>
            </a:endParaRPr>
          </a:p>
          <a:p>
            <a:pPr defTabSz="1038103"/>
            <a:endParaRPr lang="de-DE" sz="1400" dirty="0">
              <a:solidFill>
                <a:schemeClr val="accent5">
                  <a:lumMod val="50000"/>
                </a:schemeClr>
              </a:solidFill>
              <a:latin typeface="AmiDB" panose="00000400000000000000" pitchFamily="2" charset="0"/>
            </a:endParaRPr>
          </a:p>
          <a:p>
            <a:pPr defTabSz="1038103"/>
            <a:endParaRPr lang="de-DE" sz="1400" dirty="0">
              <a:solidFill>
                <a:schemeClr val="accent5">
                  <a:lumMod val="50000"/>
                </a:schemeClr>
              </a:solidFill>
              <a:latin typeface="AmiDB" panose="00000400000000000000" pitchFamily="2" charset="0"/>
            </a:endParaRPr>
          </a:p>
          <a:p>
            <a:pPr defTabSz="1038103"/>
            <a:r>
              <a:rPr lang="de-DE" sz="1400" dirty="0">
                <a:solidFill>
                  <a:schemeClr val="accent5">
                    <a:lumMod val="50000"/>
                  </a:schemeClr>
                </a:solidFill>
                <a:latin typeface="AmiDB" panose="00000400000000000000" pitchFamily="2" charset="0"/>
              </a:rPr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738369" y="558106"/>
            <a:ext cx="2059095" cy="384820"/>
          </a:xfrm>
          <a:prstGeom prst="rect">
            <a:avLst/>
          </a:prstGeom>
          <a:noFill/>
        </p:spPr>
        <p:txBody>
          <a:bodyPr wrap="none" lIns="106778" tIns="53389" rIns="106778" bIns="53389" rtlCol="0">
            <a:spAutoFit/>
          </a:bodyPr>
          <a:lstStyle/>
          <a:p>
            <a:r>
              <a:rPr lang="de-DE" sz="1800" b="1" dirty="0" smtClean="0">
                <a:latin typeface="Georgia" panose="02040502050405020303" pitchFamily="18" charset="0"/>
              </a:rPr>
              <a:t>Frisch von Fass</a:t>
            </a:r>
            <a:endParaRPr lang="de-DE" sz="1800" b="1" dirty="0">
              <a:latin typeface="Georgia" panose="02040502050405020303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844968" y="3294410"/>
            <a:ext cx="1845896" cy="384820"/>
          </a:xfrm>
          <a:prstGeom prst="rect">
            <a:avLst/>
          </a:prstGeom>
          <a:noFill/>
        </p:spPr>
        <p:txBody>
          <a:bodyPr wrap="none" lIns="106778" tIns="53389" rIns="106778" bIns="53389" rtlCol="0">
            <a:spAutoFit/>
          </a:bodyPr>
          <a:lstStyle/>
          <a:p>
            <a:r>
              <a:rPr lang="de-DE" sz="1800" b="1" dirty="0" smtClean="0">
                <a:latin typeface="Georgia" panose="02040502050405020303" pitchFamily="18" charset="0"/>
              </a:rPr>
              <a:t>Flaschen Bier</a:t>
            </a:r>
            <a:endParaRPr lang="de-DE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63190"/>
              </p:ext>
            </p:extLst>
          </p:nvPr>
        </p:nvGraphicFramePr>
        <p:xfrm>
          <a:off x="4320629" y="1422202"/>
          <a:ext cx="3096344" cy="6335084"/>
        </p:xfrm>
        <a:graphic>
          <a:graphicData uri="http://schemas.openxmlformats.org/drawingml/2006/table">
            <a:tbl>
              <a:tblPr firstRow="1" bandRow="1"/>
              <a:tblGrid>
                <a:gridCol w="2160240"/>
                <a:gridCol w="936104"/>
              </a:tblGrid>
              <a:tr h="380384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Vodka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3.00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Kirschwasser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3.00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Obstler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3.00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Williams Christ 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3.00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Grappa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3.00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Fernet</a:t>
                      </a: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Branca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3.00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Ramazzotti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3.00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Averna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3.00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Jägermeister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3.00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Amaretto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3.00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Sambuca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3.00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Edelkirschlikör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3.00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Asbach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3.00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Ballentines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Jack Daniels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Calvados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862107"/>
              </p:ext>
            </p:extLst>
          </p:nvPr>
        </p:nvGraphicFramePr>
        <p:xfrm>
          <a:off x="207827" y="1443403"/>
          <a:ext cx="3929851" cy="7344830"/>
        </p:xfrm>
        <a:graphic>
          <a:graphicData uri="http://schemas.openxmlformats.org/drawingml/2006/table">
            <a:tbl>
              <a:tblPr firstRow="1" bandRow="1"/>
              <a:tblGrid>
                <a:gridCol w="3168352"/>
                <a:gridCol w="761499"/>
              </a:tblGrid>
              <a:tr h="430151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Piccolo Prosecco 0,2l</a:t>
                      </a: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8.00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99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Martini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Bianco</a:t>
                      </a:r>
                      <a:endParaRPr lang="de-DE" sz="1600" b="0" baseline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5cl Martini, </a:t>
                      </a:r>
                      <a:r>
                        <a:rPr lang="de-DE" sz="1600" b="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Eiswürfel,Zitrone</a:t>
                      </a:r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238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Aperol Spritz</a:t>
                      </a:r>
                    </a:p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4cl Aperol, Weißwein oder Prosecco</a:t>
                      </a:r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, Orange</a:t>
                      </a:r>
                    </a:p>
                    <a:p>
                      <a:r>
                        <a:rPr lang="de-DE" sz="1600" b="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Mineralwasser,Eiswürfel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7.50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33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Bacardi Cola</a:t>
                      </a:r>
                    </a:p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2cl Bacardi,</a:t>
                      </a:r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Coca Cola, Eiswürfel, Zitrone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6.00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58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Campari</a:t>
                      </a:r>
                      <a:r>
                        <a:rPr lang="de-DE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Soda / Orange</a:t>
                      </a:r>
                      <a:endParaRPr lang="de-DE" sz="1600" b="1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Eiswürfel, Zitrone / Orange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33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Vodka</a:t>
                      </a:r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Lemon</a:t>
                      </a:r>
                    </a:p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2cl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Vodka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,</a:t>
                      </a:r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Bitter Lemon, Eiswürfel, Zitrone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33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Whisky Cola</a:t>
                      </a:r>
                    </a:p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2cl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Wisky</a:t>
                      </a:r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, Coca Cola, Eiswürfel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6.50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33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Asbach Cola</a:t>
                      </a:r>
                    </a:p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2cl Asbach, Coca Cola,</a:t>
                      </a:r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Eiswürfel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33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Gin Tonic</a:t>
                      </a:r>
                    </a:p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2cl Gin, Tonic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Water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,</a:t>
                      </a:r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Eiswürfel, Zitrone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de-DE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5.50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100817" marR="100817" marT="53032" marB="530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01" y="8839026"/>
            <a:ext cx="4915122" cy="155715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996327" y="598756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latin typeface="Georgia" panose="02040502050405020303" pitchFamily="18" charset="0"/>
              </a:rPr>
              <a:t>Aperitif</a:t>
            </a:r>
            <a:endParaRPr lang="de-DE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2304978" y="1566218"/>
            <a:ext cx="2815713" cy="1492815"/>
          </a:xfrm>
          <a:prstGeom prst="rect">
            <a:avLst/>
          </a:prstGeom>
          <a:noFill/>
        </p:spPr>
        <p:txBody>
          <a:bodyPr wrap="none" lIns="106778" tIns="53389" rIns="106778" bIns="53389" rtlCol="0">
            <a:spAutoFit/>
          </a:bodyPr>
          <a:lstStyle/>
          <a:p>
            <a:pPr algn="ctr"/>
            <a:r>
              <a:rPr lang="de-DE" sz="1800" b="1" dirty="0" err="1">
                <a:latin typeface="Georgia" panose="02040502050405020303" pitchFamily="18" charset="0"/>
              </a:rPr>
              <a:t>Schlossstrasse</a:t>
            </a:r>
            <a:r>
              <a:rPr lang="de-DE" sz="1800" b="1" dirty="0">
                <a:latin typeface="Georgia" panose="02040502050405020303" pitchFamily="18" charset="0"/>
              </a:rPr>
              <a:t> 32</a:t>
            </a:r>
          </a:p>
          <a:p>
            <a:pPr algn="ctr"/>
            <a:r>
              <a:rPr lang="de-DE" sz="1800" b="1" dirty="0">
                <a:latin typeface="Georgia" panose="02040502050405020303" pitchFamily="18" charset="0"/>
              </a:rPr>
              <a:t>56812 </a:t>
            </a:r>
            <a:r>
              <a:rPr lang="de-DE" sz="1800" b="1" dirty="0" smtClean="0">
                <a:latin typeface="Georgia" panose="02040502050405020303" pitchFamily="18" charset="0"/>
              </a:rPr>
              <a:t>Cochem</a:t>
            </a:r>
          </a:p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00491702712968</a:t>
            </a:r>
          </a:p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www.pension-luna.de</a:t>
            </a:r>
            <a:endParaRPr lang="de-DE" sz="1800" b="1" dirty="0">
              <a:latin typeface="Georgia" panose="02040502050405020303" pitchFamily="18" charset="0"/>
            </a:endParaRPr>
          </a:p>
          <a:p>
            <a:pPr algn="ctr"/>
            <a:endParaRPr lang="de-DE" sz="1800" b="1" dirty="0">
              <a:latin typeface="Georgia" panose="02040502050405020303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009031" y="3006378"/>
            <a:ext cx="3222875" cy="2877810"/>
          </a:xfrm>
          <a:prstGeom prst="rect">
            <a:avLst/>
          </a:prstGeom>
          <a:noFill/>
        </p:spPr>
        <p:txBody>
          <a:bodyPr wrap="none" lIns="106778" tIns="53389" rIns="106778" bIns="53389" rtlCol="0">
            <a:spAutoFit/>
          </a:bodyPr>
          <a:lstStyle/>
          <a:p>
            <a:pPr algn="ctr"/>
            <a:r>
              <a:rPr lang="de-DE" sz="1800" dirty="0">
                <a:latin typeface="Georgia" panose="02040502050405020303" pitchFamily="18" charset="0"/>
              </a:rPr>
              <a:t>Selbstgebackene Kuchen</a:t>
            </a:r>
          </a:p>
          <a:p>
            <a:pPr algn="ctr"/>
            <a:r>
              <a:rPr lang="de-DE" sz="1800" dirty="0">
                <a:latin typeface="Georgia" panose="02040502050405020303" pitchFamily="18" charset="0"/>
              </a:rPr>
              <a:t>Hausgemachte </a:t>
            </a:r>
            <a:r>
              <a:rPr lang="de-DE" sz="1800" dirty="0" smtClean="0">
                <a:latin typeface="Georgia" panose="02040502050405020303" pitchFamily="18" charset="0"/>
              </a:rPr>
              <a:t>Torten</a:t>
            </a:r>
          </a:p>
          <a:p>
            <a:pPr algn="ctr"/>
            <a:endParaRPr lang="de-DE" sz="1800" dirty="0">
              <a:latin typeface="Georgia" panose="02040502050405020303" pitchFamily="18" charset="0"/>
            </a:endParaRPr>
          </a:p>
          <a:p>
            <a:pPr algn="ctr"/>
            <a:endParaRPr lang="de-DE" sz="1800" dirty="0">
              <a:latin typeface="Georgia" panose="02040502050405020303" pitchFamily="18" charset="0"/>
            </a:endParaRPr>
          </a:p>
          <a:p>
            <a:pPr algn="ctr"/>
            <a:r>
              <a:rPr lang="de-DE" sz="1800" dirty="0">
                <a:latin typeface="Georgia" panose="02040502050405020303" pitchFamily="18" charset="0"/>
              </a:rPr>
              <a:t>Eisbecher Kaffeespezialitäten</a:t>
            </a:r>
          </a:p>
          <a:p>
            <a:pPr algn="ctr"/>
            <a:r>
              <a:rPr lang="de-DE" sz="1800" dirty="0">
                <a:latin typeface="Georgia" panose="02040502050405020303" pitchFamily="18" charset="0"/>
              </a:rPr>
              <a:t>Durchgehend warme Küche</a:t>
            </a:r>
          </a:p>
          <a:p>
            <a:pPr algn="ctr"/>
            <a:r>
              <a:rPr lang="de-DE" sz="1800" dirty="0">
                <a:latin typeface="Georgia" panose="02040502050405020303" pitchFamily="18" charset="0"/>
              </a:rPr>
              <a:t>Ideale Location für Ihre Feier</a:t>
            </a:r>
          </a:p>
          <a:p>
            <a:pPr algn="ctr"/>
            <a:r>
              <a:rPr lang="de-DE" sz="1800" dirty="0">
                <a:latin typeface="Georgia" panose="02040502050405020303" pitchFamily="18" charset="0"/>
              </a:rPr>
              <a:t>Moselweine Sonnenterrasse</a:t>
            </a:r>
          </a:p>
          <a:p>
            <a:pPr algn="ctr"/>
            <a:r>
              <a:rPr lang="de-DE" sz="1800" dirty="0">
                <a:latin typeface="Georgia" panose="02040502050405020303" pitchFamily="18" charset="0"/>
              </a:rPr>
              <a:t>Wunderschöne Ausblick </a:t>
            </a:r>
          </a:p>
          <a:p>
            <a:pPr algn="ctr"/>
            <a:r>
              <a:rPr lang="de-DE" sz="1800" dirty="0">
                <a:latin typeface="Georgia" panose="02040502050405020303" pitchFamily="18" charset="0"/>
              </a:rPr>
              <a:t>auf  die Reichsburg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574612" y="857618"/>
            <a:ext cx="4483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latin typeface="Georgia" panose="02040502050405020303" pitchFamily="18" charset="0"/>
              </a:rPr>
              <a:t>Schloßbergterrasse</a:t>
            </a:r>
            <a:r>
              <a:rPr lang="de-DE" sz="2000" b="1" dirty="0" smtClean="0">
                <a:latin typeface="Georgia" panose="02040502050405020303" pitchFamily="18" charset="0"/>
              </a:rPr>
              <a:t> Bistro&amp; </a:t>
            </a:r>
            <a:r>
              <a:rPr lang="de-DE" sz="2000" b="1" dirty="0" err="1" smtClean="0">
                <a:latin typeface="Georgia" panose="02040502050405020303" pitchFamily="18" charset="0"/>
              </a:rPr>
              <a:t>Cafe</a:t>
            </a:r>
            <a:endParaRPr lang="de-DE" sz="2000" b="1" dirty="0">
              <a:latin typeface="Georgia" panose="02040502050405020303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407">
            <a:off x="762344" y="8534805"/>
            <a:ext cx="3085266" cy="205684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643">
            <a:off x="3462784" y="8290443"/>
            <a:ext cx="3085266" cy="205684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5406">
            <a:off x="4003875" y="6663955"/>
            <a:ext cx="2722593" cy="158729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77" y="6438379"/>
            <a:ext cx="2036741" cy="203844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125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67714" y="1969612"/>
            <a:ext cx="4352993" cy="3591210"/>
          </a:xfrm>
          <a:prstGeom prst="rect">
            <a:avLst/>
          </a:prstGeom>
          <a:noFill/>
        </p:spPr>
        <p:txBody>
          <a:bodyPr wrap="none" lIns="106778" tIns="53389" rIns="106778" bIns="53389" rtlCol="0">
            <a:spAutoFit/>
          </a:bodyPr>
          <a:lstStyle/>
          <a:p>
            <a:pPr algn="ctr"/>
            <a:r>
              <a:rPr lang="de-DE" sz="2000" dirty="0">
                <a:latin typeface="Georgia" panose="02040502050405020303" pitchFamily="18" charset="0"/>
              </a:rPr>
              <a:t>Es sprach sich rum in der Stadt,</a:t>
            </a:r>
          </a:p>
          <a:p>
            <a:pPr algn="ctr">
              <a:lnSpc>
                <a:spcPct val="150000"/>
              </a:lnSpc>
            </a:pPr>
            <a:r>
              <a:rPr lang="de-DE" sz="2000" dirty="0">
                <a:latin typeface="Georgia" panose="02040502050405020303" pitchFamily="18" charset="0"/>
              </a:rPr>
              <a:t>dass dies Geschäft Eröffnung hat.</a:t>
            </a:r>
          </a:p>
          <a:p>
            <a:pPr algn="ctr"/>
            <a:r>
              <a:rPr lang="de-DE" sz="2000" dirty="0">
                <a:latin typeface="Georgia" panose="02040502050405020303" pitchFamily="18" charset="0"/>
              </a:rPr>
              <a:t>Schön anzusehen und modern,</a:t>
            </a:r>
          </a:p>
          <a:p>
            <a:pPr algn="ctr">
              <a:lnSpc>
                <a:spcPct val="150000"/>
              </a:lnSpc>
            </a:pPr>
            <a:r>
              <a:rPr lang="de-DE" sz="2000" dirty="0">
                <a:latin typeface="Georgia" panose="02040502050405020303" pitchFamily="18" charset="0"/>
              </a:rPr>
              <a:t>so haben es die Kunden gern.</a:t>
            </a:r>
          </a:p>
          <a:p>
            <a:pPr algn="ctr"/>
            <a:r>
              <a:rPr lang="de-DE" sz="2000" dirty="0">
                <a:latin typeface="Georgia" panose="02040502050405020303" pitchFamily="18" charset="0"/>
              </a:rPr>
              <a:t>Alles hübsch und gut durchgedacht,</a:t>
            </a:r>
          </a:p>
          <a:p>
            <a:pPr algn="ctr">
              <a:lnSpc>
                <a:spcPct val="150000"/>
              </a:lnSpc>
            </a:pPr>
            <a:r>
              <a:rPr lang="de-DE" sz="2000" dirty="0">
                <a:latin typeface="Georgia" panose="02040502050405020303" pitchFamily="18" charset="0"/>
              </a:rPr>
              <a:t>für jeden Kunden,  der sich lacht.</a:t>
            </a:r>
          </a:p>
          <a:p>
            <a:pPr algn="ctr"/>
            <a:r>
              <a:rPr lang="de-DE" sz="2000" dirty="0">
                <a:latin typeface="Georgia" panose="02040502050405020303" pitchFamily="18" charset="0"/>
              </a:rPr>
              <a:t>Damit ist wichtig vorbestimmt,</a:t>
            </a:r>
          </a:p>
          <a:p>
            <a:pPr algn="ctr">
              <a:lnSpc>
                <a:spcPct val="150000"/>
              </a:lnSpc>
            </a:pPr>
            <a:r>
              <a:rPr lang="de-DE" sz="2000" dirty="0">
                <a:latin typeface="Georgia" panose="02040502050405020303" pitchFamily="18" charset="0"/>
              </a:rPr>
              <a:t>dass hier die Zukunft Anlauf nimmt.</a:t>
            </a:r>
          </a:p>
          <a:p>
            <a:pPr algn="ctr">
              <a:lnSpc>
                <a:spcPct val="150000"/>
              </a:lnSpc>
            </a:pPr>
            <a:r>
              <a:rPr lang="de-DE" sz="2000" dirty="0">
                <a:latin typeface="Georgia" panose="02040502050405020303" pitchFamily="18" charset="0"/>
              </a:rPr>
              <a:t>                     </a:t>
            </a:r>
            <a:r>
              <a:rPr lang="de-DE" sz="2000" dirty="0" err="1">
                <a:latin typeface="Georgia" panose="02040502050405020303" pitchFamily="18" charset="0"/>
              </a:rPr>
              <a:t>Treis</a:t>
            </a:r>
            <a:r>
              <a:rPr lang="de-DE" sz="2000" dirty="0">
                <a:latin typeface="Georgia" panose="02040502050405020303" pitchFamily="18" charset="0"/>
              </a:rPr>
              <a:t>- Karden, Juni 2021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17" y="652152"/>
            <a:ext cx="1818590" cy="69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8" y="5839481"/>
            <a:ext cx="7257927" cy="509047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559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858871" y="1638226"/>
            <a:ext cx="5731823" cy="2862421"/>
          </a:xfrm>
          <a:prstGeom prst="rect">
            <a:avLst/>
          </a:prstGeom>
        </p:spPr>
        <p:txBody>
          <a:bodyPr wrap="square" lIns="106778" tIns="53389" rIns="106778" bIns="53389">
            <a:spAutoFit/>
          </a:bodyPr>
          <a:lstStyle/>
          <a:p>
            <a:pPr algn="ctr" defTabSz="1037912">
              <a:lnSpc>
                <a:spcPct val="150000"/>
              </a:lnSpc>
            </a:pPr>
            <a:r>
              <a:rPr lang="de-DE" sz="1800" b="1" dirty="0" smtClean="0">
                <a:solidFill>
                  <a:srgbClr val="009900"/>
                </a:solidFill>
                <a:latin typeface="Georgia" panose="02040502050405020303" pitchFamily="18" charset="0"/>
              </a:rPr>
              <a:t> </a:t>
            </a:r>
            <a:r>
              <a:rPr lang="de-DE" dirty="0">
                <a:latin typeface="Georgia" panose="02040502050405020303" pitchFamily="18" charset="0"/>
              </a:rPr>
              <a:t/>
            </a:r>
            <a:br>
              <a:rPr lang="de-DE" dirty="0">
                <a:latin typeface="Georgia" panose="02040502050405020303" pitchFamily="18" charset="0"/>
              </a:rPr>
            </a:br>
            <a:r>
              <a:rPr lang="de-DE" sz="1600" dirty="0">
                <a:latin typeface="Georgia" panose="02040502050405020303" pitchFamily="18" charset="0"/>
              </a:rPr>
              <a:t>Sie haben die Möglichkeit telefonisch </a:t>
            </a:r>
          </a:p>
          <a:p>
            <a:pPr algn="ctr" defTabSz="1037912"/>
            <a:r>
              <a:rPr lang="de-DE" sz="1600" dirty="0">
                <a:latin typeface="Georgia" panose="02040502050405020303" pitchFamily="18" charset="0"/>
              </a:rPr>
              <a:t>unter </a:t>
            </a:r>
            <a:r>
              <a:rPr lang="de-DE" sz="1600" b="1" dirty="0">
                <a:latin typeface="Georgia" panose="02040502050405020303" pitchFamily="18" charset="0"/>
              </a:rPr>
              <a:t>+</a:t>
            </a:r>
            <a:r>
              <a:rPr lang="de-DE" sz="1600" b="1" dirty="0" smtClean="0">
                <a:latin typeface="Georgia" panose="02040502050405020303" pitchFamily="18" charset="0"/>
              </a:rPr>
              <a:t>491702712968 </a:t>
            </a:r>
            <a:r>
              <a:rPr lang="de-DE" sz="1600" dirty="0" smtClean="0">
                <a:latin typeface="Georgia" panose="02040502050405020303" pitchFamily="18" charset="0"/>
              </a:rPr>
              <a:t>oder </a:t>
            </a:r>
            <a:r>
              <a:rPr lang="de-DE" sz="1600" b="1" dirty="0" smtClean="0">
                <a:latin typeface="Georgia" panose="02040502050405020303" pitchFamily="18" charset="0"/>
              </a:rPr>
              <a:t>+4915159882786</a:t>
            </a:r>
            <a:r>
              <a:rPr lang="de-DE" sz="1600" dirty="0">
                <a:latin typeface="Georgia" panose="02040502050405020303" pitchFamily="18" charset="0"/>
              </a:rPr>
              <a:t/>
            </a:r>
            <a:br>
              <a:rPr lang="de-DE" sz="1600" dirty="0">
                <a:latin typeface="Georgia" panose="02040502050405020303" pitchFamily="18" charset="0"/>
              </a:rPr>
            </a:br>
            <a:r>
              <a:rPr lang="de-DE" sz="1600" dirty="0">
                <a:latin typeface="Georgia" panose="02040502050405020303" pitchFamily="18" charset="0"/>
              </a:rPr>
              <a:t>oder per E-Mail unter</a:t>
            </a:r>
          </a:p>
          <a:p>
            <a:pPr algn="ctr" defTabSz="1037912"/>
            <a:r>
              <a:rPr lang="de-DE" sz="1600" b="1" dirty="0">
                <a:latin typeface="Georgia" panose="02040502050405020303" pitchFamily="18" charset="0"/>
              </a:rPr>
              <a:t>p</a:t>
            </a:r>
            <a:r>
              <a:rPr lang="de-DE" sz="1600" b="1" dirty="0" smtClean="0">
                <a:latin typeface="Georgia" panose="02040502050405020303" pitchFamily="18" charset="0"/>
              </a:rPr>
              <a:t>ension-luna@t-online.de </a:t>
            </a:r>
            <a:r>
              <a:rPr lang="de-DE" sz="1600" dirty="0">
                <a:latin typeface="Georgia" panose="02040502050405020303" pitchFamily="18" charset="0"/>
              </a:rPr>
              <a:t/>
            </a:r>
            <a:br>
              <a:rPr lang="de-DE" sz="1600" dirty="0">
                <a:latin typeface="Georgia" panose="02040502050405020303" pitchFamily="18" charset="0"/>
              </a:rPr>
            </a:br>
            <a:r>
              <a:rPr lang="de-DE" sz="1600" dirty="0">
                <a:latin typeface="Georgia" panose="02040502050405020303" pitchFamily="18" charset="0"/>
              </a:rPr>
              <a:t>einen Tisch zu  </a:t>
            </a:r>
            <a:r>
              <a:rPr lang="de-DE" sz="1600" dirty="0" smtClean="0">
                <a:latin typeface="Georgia" panose="02040502050405020303" pitchFamily="18" charset="0"/>
              </a:rPr>
              <a:t>reservieren, </a:t>
            </a:r>
            <a:r>
              <a:rPr lang="de-DE" sz="1600" dirty="0">
                <a:latin typeface="Georgia" panose="02040502050405020303" pitchFamily="18" charset="0"/>
              </a:rPr>
              <a:t>oder</a:t>
            </a:r>
          </a:p>
          <a:p>
            <a:pPr algn="ctr" defTabSz="1037912"/>
            <a:r>
              <a:rPr lang="de-DE" sz="1600" dirty="0">
                <a:latin typeface="Georgia" panose="02040502050405020303" pitchFamily="18" charset="0"/>
              </a:rPr>
              <a:t> die Location </a:t>
            </a:r>
            <a:br>
              <a:rPr lang="de-DE" sz="1600" dirty="0">
                <a:latin typeface="Georgia" panose="02040502050405020303" pitchFamily="18" charset="0"/>
              </a:rPr>
            </a:br>
            <a:r>
              <a:rPr lang="de-DE" sz="1600" dirty="0">
                <a:latin typeface="Georgia" panose="02040502050405020303" pitchFamily="18" charset="0"/>
              </a:rPr>
              <a:t>für bestimmte Anlässe zu  buchen </a:t>
            </a:r>
            <a:endParaRPr lang="de-DE" sz="1600" dirty="0" smtClean="0">
              <a:latin typeface="Georgia" panose="02040502050405020303" pitchFamily="18" charset="0"/>
            </a:endParaRPr>
          </a:p>
          <a:p>
            <a:pPr algn="ctr" defTabSz="1037912"/>
            <a:r>
              <a:rPr lang="de-DE" sz="1600" dirty="0" smtClean="0">
                <a:latin typeface="Georgia" panose="02040502050405020303" pitchFamily="18" charset="0"/>
              </a:rPr>
              <a:t>und </a:t>
            </a:r>
            <a:r>
              <a:rPr lang="de-DE" sz="1600" dirty="0">
                <a:latin typeface="Georgia" panose="02040502050405020303" pitchFamily="18" charset="0"/>
              </a:rPr>
              <a:t>unseren Service in  Anspruch </a:t>
            </a:r>
            <a:r>
              <a:rPr lang="de-DE" sz="1600" dirty="0" smtClean="0">
                <a:latin typeface="Georgia" panose="02040502050405020303" pitchFamily="18" charset="0"/>
              </a:rPr>
              <a:t>zunehmen</a:t>
            </a:r>
            <a:r>
              <a:rPr lang="de-DE" sz="1600" dirty="0">
                <a:latin typeface="Georgia" panose="02040502050405020303" pitchFamily="18" charset="0"/>
              </a:rPr>
              <a:t>.</a:t>
            </a:r>
            <a:br>
              <a:rPr lang="de-DE" sz="1600" dirty="0">
                <a:latin typeface="Georgia" panose="02040502050405020303" pitchFamily="18" charset="0"/>
              </a:rPr>
            </a:br>
            <a:r>
              <a:rPr lang="de-DE" sz="16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03332" y="5096063"/>
            <a:ext cx="3613242" cy="1769814"/>
          </a:xfrm>
          <a:prstGeom prst="rect">
            <a:avLst/>
          </a:prstGeom>
          <a:noFill/>
        </p:spPr>
        <p:txBody>
          <a:bodyPr wrap="square" lIns="106778" tIns="53389" rIns="106778" bIns="53389" rtlCol="0">
            <a:spAutoFit/>
          </a:bodyPr>
          <a:lstStyle/>
          <a:p>
            <a:pPr marL="333684" indent="-333684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Georgia" panose="02040502050405020303" pitchFamily="18" charset="0"/>
              </a:rPr>
              <a:t>Firmentagungen</a:t>
            </a:r>
          </a:p>
          <a:p>
            <a:pPr marL="333684" indent="-333684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Georgia" panose="02040502050405020303" pitchFamily="18" charset="0"/>
              </a:rPr>
              <a:t>Konferenzen</a:t>
            </a:r>
          </a:p>
          <a:p>
            <a:pPr marL="333684" indent="-333684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Georgia" panose="02040502050405020303" pitchFamily="18" charset="0"/>
              </a:rPr>
              <a:t>Weihnachtsfeiern</a:t>
            </a:r>
          </a:p>
          <a:p>
            <a:pPr marL="333684" indent="-333684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Georgia" panose="02040502050405020303" pitchFamily="18" charset="0"/>
              </a:rPr>
              <a:t>Vereinsversammlungen </a:t>
            </a:r>
          </a:p>
          <a:p>
            <a:pPr marL="333684" indent="-333684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Georgia" panose="02040502050405020303" pitchFamily="18" charset="0"/>
              </a:rPr>
              <a:t>Trauerfeier</a:t>
            </a:r>
          </a:p>
          <a:p>
            <a:endParaRPr lang="de-DE" sz="1800" dirty="0">
              <a:latin typeface="AmiDB" panose="00000400000000000000" pitchFamily="2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845223" y="5096064"/>
            <a:ext cx="3744417" cy="1492815"/>
          </a:xfrm>
          <a:prstGeom prst="rect">
            <a:avLst/>
          </a:prstGeom>
        </p:spPr>
        <p:txBody>
          <a:bodyPr wrap="square" lIns="106778" tIns="53389" rIns="106778" bIns="53389">
            <a:spAutoFit/>
          </a:bodyPr>
          <a:lstStyle/>
          <a:p>
            <a:pPr marL="333684" indent="-333684">
              <a:buFont typeface="Arial" panose="020B0604020202020204" pitchFamily="34" charset="0"/>
              <a:buChar char="•"/>
            </a:pPr>
            <a:r>
              <a:rPr lang="de-DE" sz="1800" dirty="0">
                <a:latin typeface="Georgia" panose="02040502050405020303" pitchFamily="18" charset="0"/>
              </a:rPr>
              <a:t>Taufen</a:t>
            </a:r>
          </a:p>
          <a:p>
            <a:pPr marL="333684" indent="-333684">
              <a:buFont typeface="Arial" panose="020B0604020202020204" pitchFamily="34" charset="0"/>
              <a:buChar char="•"/>
            </a:pPr>
            <a:r>
              <a:rPr lang="de-DE" sz="1800" dirty="0">
                <a:latin typeface="Georgia" panose="02040502050405020303" pitchFamily="18" charset="0"/>
              </a:rPr>
              <a:t>Geburtstagsfeiern</a:t>
            </a:r>
          </a:p>
          <a:p>
            <a:pPr marL="333684" indent="-333684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Georgia" panose="02040502050405020303" pitchFamily="18" charset="0"/>
              </a:rPr>
              <a:t>Hochzeiten</a:t>
            </a:r>
          </a:p>
          <a:p>
            <a:pPr marL="333684" indent="-333684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Georgia" panose="02040502050405020303" pitchFamily="18" charset="0"/>
              </a:rPr>
              <a:t>Betriebs </a:t>
            </a:r>
            <a:r>
              <a:rPr lang="de-DE" sz="1800" dirty="0">
                <a:latin typeface="Georgia" panose="02040502050405020303" pitchFamily="18" charset="0"/>
              </a:rPr>
              <a:t>u. </a:t>
            </a:r>
            <a:r>
              <a:rPr lang="de-DE" sz="1800" dirty="0" smtClean="0">
                <a:latin typeface="Georgia" panose="02040502050405020303" pitchFamily="18" charset="0"/>
              </a:rPr>
              <a:t>Vereinsfeiern</a:t>
            </a:r>
          </a:p>
          <a:p>
            <a:pPr marL="333684" indent="-333684">
              <a:buFont typeface="Arial" panose="020B0604020202020204" pitchFamily="34" charset="0"/>
              <a:buChar char="•"/>
            </a:pPr>
            <a:r>
              <a:rPr lang="de-DE" sz="1800" dirty="0">
                <a:latin typeface="Georgia" panose="02040502050405020303" pitchFamily="18" charset="0"/>
              </a:rPr>
              <a:t>Familien und </a:t>
            </a:r>
            <a:r>
              <a:rPr lang="de-DE" sz="1800" dirty="0" smtClean="0">
                <a:latin typeface="Georgia" panose="02040502050405020303" pitchFamily="18" charset="0"/>
              </a:rPr>
              <a:t>Klassentreffen</a:t>
            </a:r>
            <a:endParaRPr lang="de-DE" sz="1800" dirty="0">
              <a:latin typeface="Georgia" panose="02040502050405020303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0" y="7758906"/>
            <a:ext cx="5682127" cy="28089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99" y="662811"/>
            <a:ext cx="1598768" cy="5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25489" y="337207"/>
            <a:ext cx="1470901" cy="723374"/>
          </a:xfrm>
          <a:prstGeom prst="rect">
            <a:avLst/>
          </a:prstGeom>
          <a:noFill/>
        </p:spPr>
        <p:txBody>
          <a:bodyPr wrap="square" lIns="106778" tIns="53389" rIns="106778" bIns="53389" rtlCol="0">
            <a:spAutoFit/>
          </a:bodyPr>
          <a:lstStyle/>
          <a:p>
            <a:pPr algn="ctr"/>
            <a:r>
              <a:rPr lang="de-DE" sz="2000" b="1" dirty="0" smtClean="0">
                <a:latin typeface="Georgia" panose="02040502050405020303" pitchFamily="18" charset="0"/>
              </a:rPr>
              <a:t>Suppen/ </a:t>
            </a:r>
            <a:r>
              <a:rPr lang="de-DE" sz="2000" b="1" dirty="0" err="1" smtClean="0">
                <a:latin typeface="Georgia" panose="02040502050405020303" pitchFamily="18" charset="0"/>
              </a:rPr>
              <a:t>soup</a:t>
            </a:r>
            <a:endParaRPr lang="de-DE" sz="2000" b="1" dirty="0">
              <a:latin typeface="Georgia" panose="02040502050405020303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412869" y="3396536"/>
            <a:ext cx="1023555" cy="723374"/>
          </a:xfrm>
          <a:prstGeom prst="rect">
            <a:avLst/>
          </a:prstGeom>
          <a:noFill/>
        </p:spPr>
        <p:txBody>
          <a:bodyPr wrap="none" lIns="106778" tIns="53389" rIns="106778" bIns="53389" rtlCol="0">
            <a:spAutoFit/>
          </a:bodyPr>
          <a:lstStyle/>
          <a:p>
            <a:r>
              <a:rPr lang="de-DE" sz="2000" b="1" dirty="0" smtClean="0">
                <a:latin typeface="Georgia" panose="02040502050405020303" pitchFamily="18" charset="0"/>
              </a:rPr>
              <a:t>Salate</a:t>
            </a:r>
          </a:p>
          <a:p>
            <a:r>
              <a:rPr lang="de-DE" sz="2000" b="1" dirty="0" err="1" smtClean="0">
                <a:latin typeface="Georgia" panose="02040502050405020303" pitchFamily="18" charset="0"/>
              </a:rPr>
              <a:t>Salad</a:t>
            </a:r>
            <a:endParaRPr lang="de-DE" sz="2000" b="1" dirty="0">
              <a:latin typeface="Georgia" panose="02040502050405020303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86972" y="1062162"/>
            <a:ext cx="7547934" cy="2077591"/>
          </a:xfrm>
          <a:prstGeom prst="rect">
            <a:avLst/>
          </a:prstGeom>
          <a:noFill/>
        </p:spPr>
        <p:txBody>
          <a:bodyPr wrap="square" lIns="106778" tIns="53389" rIns="106778" bIns="53389" rtlCol="0">
            <a:spAutoFit/>
          </a:bodyPr>
          <a:lstStyle/>
          <a:p>
            <a:r>
              <a:rPr lang="de-DE" sz="1600" b="1" dirty="0" smtClean="0">
                <a:latin typeface="Georgia" panose="02040502050405020303" pitchFamily="18" charset="0"/>
              </a:rPr>
              <a:t>20. Tomatensuppe			      	                        6.50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</a:t>
            </a:r>
            <a:r>
              <a:rPr lang="de-DE" sz="1600" b="1" dirty="0" err="1" smtClean="0">
                <a:latin typeface="Georgia" panose="02040502050405020303" pitchFamily="18" charset="0"/>
              </a:rPr>
              <a:t>Tomato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soup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r>
              <a:rPr lang="de-DE" sz="1600" b="1" dirty="0" smtClean="0">
                <a:latin typeface="Georgia" panose="02040502050405020303" pitchFamily="18" charset="0"/>
              </a:rPr>
              <a:t>21. Hühnerbrühe mit Ei</a:t>
            </a:r>
            <a:r>
              <a:rPr lang="de-DE" sz="800" b="1" dirty="0" smtClean="0">
                <a:latin typeface="Georgia" panose="02040502050405020303" pitchFamily="18" charset="0"/>
              </a:rPr>
              <a:t>E2,6,J,F,C</a:t>
            </a:r>
            <a:r>
              <a:rPr lang="de-DE" sz="1600" b="1" dirty="0" smtClean="0">
                <a:latin typeface="Georgia" panose="02040502050405020303" pitchFamily="18" charset="0"/>
              </a:rPr>
              <a:t>	                           	                        6.50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</a:t>
            </a:r>
            <a:r>
              <a:rPr lang="de-DE" sz="1600" b="1" dirty="0" err="1" smtClean="0">
                <a:latin typeface="Georgia" panose="02040502050405020303" pitchFamily="18" charset="0"/>
              </a:rPr>
              <a:t>Chicken</a:t>
            </a:r>
            <a:r>
              <a:rPr lang="de-DE" sz="1600" b="1" dirty="0" smtClean="0">
                <a:latin typeface="Georgia" panose="02040502050405020303" pitchFamily="18" charset="0"/>
              </a:rPr>
              <a:t> Egg Drop </a:t>
            </a:r>
            <a:r>
              <a:rPr lang="de-DE" sz="1600" b="1" dirty="0" err="1">
                <a:latin typeface="Georgia" panose="02040502050405020303" pitchFamily="18" charset="0"/>
              </a:rPr>
              <a:t>S</a:t>
            </a:r>
            <a:r>
              <a:rPr lang="de-DE" sz="1600" b="1" dirty="0" err="1" smtClean="0">
                <a:latin typeface="Georgia" panose="02040502050405020303" pitchFamily="18" charset="0"/>
              </a:rPr>
              <a:t>oup</a:t>
            </a:r>
            <a:endParaRPr lang="de-DE" sz="1600" b="1" dirty="0">
              <a:latin typeface="Georgia" panose="02040502050405020303" pitchFamily="18" charset="0"/>
            </a:endParaRPr>
          </a:p>
          <a:p>
            <a:r>
              <a:rPr lang="de-DE" sz="1600" b="1" dirty="0" smtClean="0">
                <a:latin typeface="Georgia" panose="02040502050405020303" pitchFamily="18" charset="0"/>
              </a:rPr>
              <a:t>22.  Gemüsesuppe</a:t>
            </a:r>
            <a:r>
              <a:rPr lang="de-DE" sz="800" b="1" dirty="0">
                <a:latin typeface="Georgia" panose="02040502050405020303" pitchFamily="18" charset="0"/>
              </a:rPr>
              <a:t>2,4,A</a:t>
            </a:r>
            <a:r>
              <a:rPr lang="de-DE" sz="1600" b="1" dirty="0">
                <a:latin typeface="Georgia" panose="02040502050405020303" pitchFamily="18" charset="0"/>
              </a:rPr>
              <a:t>	</a:t>
            </a:r>
            <a:r>
              <a:rPr lang="de-DE" sz="1600" b="1" dirty="0" smtClean="0">
                <a:latin typeface="Georgia" panose="02040502050405020303" pitchFamily="18" charset="0"/>
              </a:rPr>
              <a:t>		                        6.50</a:t>
            </a:r>
          </a:p>
          <a:p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Vegetable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soup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endParaRPr lang="de-DE" sz="1600" b="1" dirty="0">
              <a:latin typeface="Georgia" panose="02040502050405020303" pitchFamily="18" charset="0"/>
            </a:endParaRPr>
          </a:p>
          <a:p>
            <a:r>
              <a:rPr lang="de-DE" sz="1600" b="1" dirty="0" smtClean="0">
                <a:latin typeface="Georgia" panose="02040502050405020303" pitchFamily="18" charset="0"/>
              </a:rPr>
              <a:t>23.  </a:t>
            </a:r>
            <a:r>
              <a:rPr lang="de-DE" sz="1600" b="1" dirty="0" err="1" smtClean="0">
                <a:latin typeface="Georgia" panose="02040502050405020303" pitchFamily="18" charset="0"/>
              </a:rPr>
              <a:t>Gulaschsuppe</a:t>
            </a:r>
            <a:r>
              <a:rPr lang="de-DE" sz="800" b="1" dirty="0" err="1" smtClean="0">
                <a:latin typeface="Georgia" panose="02040502050405020303" pitchFamily="18" charset="0"/>
              </a:rPr>
              <a:t>A</a:t>
            </a:r>
            <a:r>
              <a:rPr lang="de-DE" sz="800" b="1" dirty="0" smtClean="0">
                <a:latin typeface="Georgia" panose="02040502050405020303" pitchFamily="18" charset="0"/>
              </a:rPr>
              <a:t>	</a:t>
            </a:r>
            <a:r>
              <a:rPr lang="de-DE" sz="1600" b="1" dirty="0" smtClean="0">
                <a:latin typeface="Georgia" panose="02040502050405020303" pitchFamily="18" charset="0"/>
              </a:rPr>
              <a:t>		        	                        7.50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Goulash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soup</a:t>
            </a:r>
            <a:endParaRPr lang="de-DE" sz="1600" b="1" dirty="0" smtClean="0">
              <a:latin typeface="Georgia" panose="02040502050405020303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4151" y="4340414"/>
            <a:ext cx="7560990" cy="3955028"/>
          </a:xfrm>
          <a:prstGeom prst="rect">
            <a:avLst/>
          </a:prstGeom>
          <a:noFill/>
        </p:spPr>
        <p:txBody>
          <a:bodyPr wrap="square" lIns="106778" tIns="53389" rIns="106778" bIns="53389" rtlCol="0">
            <a:spAutoFit/>
          </a:bodyPr>
          <a:lstStyle/>
          <a:p>
            <a:r>
              <a:rPr lang="de-DE" sz="1600" b="1" dirty="0" smtClean="0">
                <a:latin typeface="Georgia" panose="02040502050405020303" pitchFamily="18" charset="0"/>
              </a:rPr>
              <a:t>30. Kleiner Gemischter Salat</a:t>
            </a:r>
            <a:r>
              <a:rPr lang="de-DE" sz="1600" b="1" dirty="0">
                <a:latin typeface="Georgia" panose="02040502050405020303" pitchFamily="18" charset="0"/>
              </a:rPr>
              <a:t>1,10,G</a:t>
            </a:r>
            <a:r>
              <a:rPr lang="de-DE" sz="1600" b="1" dirty="0" smtClean="0">
                <a:latin typeface="Georgia" panose="02040502050405020303" pitchFamily="18" charset="0"/>
              </a:rPr>
              <a:t>	                                   	    5.50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 Small </a:t>
            </a:r>
            <a:r>
              <a:rPr lang="de-DE" sz="1600" b="1" dirty="0" err="1" smtClean="0">
                <a:latin typeface="Georgia" panose="02040502050405020303" pitchFamily="18" charset="0"/>
              </a:rPr>
              <a:t>mixed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salad</a:t>
            </a:r>
            <a:endParaRPr lang="de-DE" sz="1600" b="1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latin typeface="Georgia" panose="02040502050405020303" pitchFamily="18" charset="0"/>
              </a:rPr>
              <a:t>31.  Gemischter </a:t>
            </a:r>
            <a:r>
              <a:rPr lang="de-DE" sz="1600" b="1" dirty="0">
                <a:latin typeface="Georgia" panose="02040502050405020303" pitchFamily="18" charset="0"/>
              </a:rPr>
              <a:t>Salat 	                                          </a:t>
            </a:r>
            <a:r>
              <a:rPr lang="de-DE" sz="1600" b="1" dirty="0" smtClean="0">
                <a:latin typeface="Georgia" panose="02040502050405020303" pitchFamily="18" charset="0"/>
              </a:rPr>
              <a:t>    	   12.90</a:t>
            </a:r>
            <a:endParaRPr lang="de-DE" sz="1600" b="1" dirty="0">
              <a:latin typeface="Georgia" panose="02040502050405020303" pitchFamily="18" charset="0"/>
            </a:endParaRPr>
          </a:p>
          <a:p>
            <a:r>
              <a:rPr lang="de-DE" sz="1600" b="1" dirty="0">
                <a:latin typeface="Georgia" panose="02040502050405020303" pitchFamily="18" charset="0"/>
              </a:rPr>
              <a:t>     </a:t>
            </a:r>
            <a:r>
              <a:rPr lang="de-DE" sz="1600" b="1" dirty="0" smtClean="0">
                <a:latin typeface="Georgia" panose="02040502050405020303" pitchFamily="18" charset="0"/>
              </a:rPr>
              <a:t>   mit gegrillten Hähnchenstreifen</a:t>
            </a:r>
            <a:r>
              <a:rPr lang="de-DE" sz="1600" b="1" dirty="0">
                <a:latin typeface="Georgia" panose="02040502050405020303" pitchFamily="18" charset="0"/>
              </a:rPr>
              <a:t>  </a:t>
            </a:r>
            <a:r>
              <a:rPr lang="de-DE" sz="800" b="1" dirty="0" smtClean="0">
                <a:latin typeface="Georgia" panose="02040502050405020303" pitchFamily="18" charset="0"/>
              </a:rPr>
              <a:t>1,10,G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Mixed </a:t>
            </a:r>
            <a:r>
              <a:rPr lang="de-DE" sz="1600" b="1" dirty="0" err="1" smtClean="0">
                <a:latin typeface="Georgia" panose="02040502050405020303" pitchFamily="18" charset="0"/>
              </a:rPr>
              <a:t>salad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grilled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chicken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strips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r>
              <a:rPr lang="de-DE" sz="1600" dirty="0">
                <a:latin typeface="Georgia" panose="02040502050405020303" pitchFamily="18" charset="0"/>
              </a:rPr>
              <a:t>	</a:t>
            </a:r>
            <a:endParaRPr lang="de-DE" sz="1600" dirty="0" smtClean="0">
              <a:latin typeface="Georgia" panose="02040502050405020303" pitchFamily="18" charset="0"/>
            </a:endParaRPr>
          </a:p>
          <a:p>
            <a:r>
              <a:rPr lang="de-DE" sz="1600" b="1" dirty="0">
                <a:latin typeface="Georgia" panose="02040502050405020303" pitchFamily="18" charset="0"/>
              </a:rPr>
              <a:t>3</a:t>
            </a:r>
            <a:r>
              <a:rPr lang="de-DE" sz="1600" b="1" dirty="0" smtClean="0">
                <a:latin typeface="Georgia" panose="02040502050405020303" pitchFamily="18" charset="0"/>
              </a:rPr>
              <a:t>2.  Tomaten </a:t>
            </a:r>
            <a:r>
              <a:rPr lang="de-DE" sz="1600" b="1" dirty="0">
                <a:latin typeface="Georgia" panose="02040502050405020303" pitchFamily="18" charset="0"/>
              </a:rPr>
              <a:t>Mozzarella Salat</a:t>
            </a:r>
            <a:r>
              <a:rPr lang="de-DE" sz="800" b="1" dirty="0">
                <a:latin typeface="Georgia" panose="02040502050405020303" pitchFamily="18" charset="0"/>
              </a:rPr>
              <a:t>1,G</a:t>
            </a:r>
            <a:r>
              <a:rPr lang="de-DE" sz="1600" b="1" dirty="0">
                <a:latin typeface="Georgia" panose="02040502050405020303" pitchFamily="18" charset="0"/>
              </a:rPr>
              <a:t>	                         </a:t>
            </a:r>
            <a:r>
              <a:rPr lang="de-DE" sz="1600" b="1" dirty="0" smtClean="0">
                <a:latin typeface="Georgia" panose="02040502050405020303" pitchFamily="18" charset="0"/>
              </a:rPr>
              <a:t>      	    9.90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Tomato</a:t>
            </a:r>
            <a:r>
              <a:rPr lang="de-DE" sz="1600" b="1" dirty="0" smtClean="0">
                <a:latin typeface="Georgia" panose="02040502050405020303" pitchFamily="18" charset="0"/>
              </a:rPr>
              <a:t> Mozzarella</a:t>
            </a:r>
          </a:p>
          <a:p>
            <a:endParaRPr lang="de-DE" sz="1600" b="1" dirty="0">
              <a:latin typeface="Georgia" panose="02040502050405020303" pitchFamily="18" charset="0"/>
            </a:endParaRPr>
          </a:p>
          <a:p>
            <a:r>
              <a:rPr lang="de-DE" sz="1600" b="1" dirty="0" smtClean="0">
                <a:latin typeface="Georgia" panose="02040502050405020303" pitchFamily="18" charset="0"/>
              </a:rPr>
              <a:t>33.  Carpaccio   				          	   13.90</a:t>
            </a:r>
          </a:p>
          <a:p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   Rohes Rindfleisch, Parmesankäse, Olivenöl, Zitrone </a:t>
            </a:r>
          </a:p>
          <a:p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</a:t>
            </a:r>
          </a:p>
          <a:p>
            <a:r>
              <a:rPr lang="de-DE" sz="1600" b="1" dirty="0" smtClean="0">
                <a:latin typeface="Georgia" panose="02040502050405020303" pitchFamily="18" charset="0"/>
              </a:rPr>
              <a:t>34.  Gemischter Salat mit Garnelen Spieß  </a:t>
            </a:r>
            <a:r>
              <a:rPr lang="de-DE" sz="1600" dirty="0" smtClean="0">
                <a:latin typeface="Georgia" panose="02040502050405020303" pitchFamily="18" charset="0"/>
              </a:rPr>
              <a:t>    		   </a:t>
            </a:r>
            <a:r>
              <a:rPr lang="de-DE" sz="1600" b="1" dirty="0" smtClean="0">
                <a:latin typeface="Georgia" panose="02040502050405020303" pitchFamily="18" charset="0"/>
              </a:rPr>
              <a:t>13.90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Mixed </a:t>
            </a:r>
            <a:r>
              <a:rPr lang="de-DE" sz="1600" b="1" dirty="0" err="1" smtClean="0">
                <a:latin typeface="Georgia" panose="02040502050405020303" pitchFamily="18" charset="0"/>
              </a:rPr>
              <a:t>salad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shrimp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skewer</a:t>
            </a:r>
            <a:r>
              <a:rPr lang="de-DE" sz="1600" b="1" dirty="0" smtClean="0">
                <a:latin typeface="Georgia" panose="02040502050405020303" pitchFamily="18" charset="0"/>
              </a:rPr>
              <a:t>      </a:t>
            </a:r>
            <a:r>
              <a:rPr lang="de-DE" sz="1600" dirty="0" smtClean="0">
                <a:latin typeface="Georgia" panose="02040502050405020303" pitchFamily="18" charset="0"/>
              </a:rPr>
              <a:t>                                                        </a:t>
            </a:r>
          </a:p>
          <a:p>
            <a:r>
              <a:rPr lang="de-DE" sz="1600" dirty="0" smtClean="0">
                <a:latin typeface="Georgia" panose="02040502050405020303" pitchFamily="18" charset="0"/>
              </a:rPr>
              <a:t>        </a:t>
            </a:r>
            <a:endParaRPr lang="de-DE" sz="1600" dirty="0">
              <a:latin typeface="Georgia" panose="02040502050405020303" pitchFamily="18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5" y="8305353"/>
            <a:ext cx="7477912" cy="240588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56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94779" y="1350194"/>
            <a:ext cx="7523750" cy="3801140"/>
          </a:xfrm>
          <a:prstGeom prst="rect">
            <a:avLst/>
          </a:prstGeom>
        </p:spPr>
        <p:txBody>
          <a:bodyPr wrap="square" lIns="106778" tIns="53389" rIns="106778" bIns="53389">
            <a:spAutoFit/>
          </a:bodyPr>
          <a:lstStyle/>
          <a:p>
            <a:pPr lvl="0"/>
            <a:r>
              <a:rPr lang="de-DE" sz="1600" b="1" dirty="0">
                <a:latin typeface="Georgia" panose="02040502050405020303" pitchFamily="18" charset="0"/>
              </a:rPr>
              <a:t>40. </a:t>
            </a:r>
            <a:r>
              <a:rPr lang="de-DE" sz="1600" b="1" dirty="0" smtClean="0">
                <a:latin typeface="Georgia" panose="02040502050405020303" pitchFamily="18" charset="0"/>
              </a:rPr>
              <a:t>Omelette </a:t>
            </a:r>
            <a:r>
              <a:rPr lang="de-DE" sz="1600" b="1" dirty="0">
                <a:latin typeface="Georgia" panose="02040502050405020303" pitchFamily="18" charset="0"/>
              </a:rPr>
              <a:t>Natur </a:t>
            </a:r>
            <a:r>
              <a:rPr lang="de-DE" sz="1600" b="1" dirty="0" smtClean="0">
                <a:latin typeface="Georgia" panose="02040502050405020303" pitchFamily="18" charset="0"/>
              </a:rPr>
              <a:t>mit </a:t>
            </a:r>
            <a:r>
              <a:rPr lang="de-DE" sz="1600" b="1" dirty="0" err="1" smtClean="0">
                <a:latin typeface="Georgia" panose="02040502050405020303" pitchFamily="18" charset="0"/>
              </a:rPr>
              <a:t>Salat</a:t>
            </a:r>
            <a:r>
              <a:rPr lang="de-DE" sz="800" b="1" dirty="0" err="1">
                <a:latin typeface="Georgia" panose="02040502050405020303" pitchFamily="18" charset="0"/>
              </a:rPr>
              <a:t>C</a:t>
            </a:r>
            <a:r>
              <a:rPr lang="de-DE" sz="1600" b="1" dirty="0" smtClean="0">
                <a:latin typeface="Georgia" panose="02040502050405020303" pitchFamily="18" charset="0"/>
              </a:rPr>
              <a:t>		            	                         9.50</a:t>
            </a: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Omelette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>
                <a:latin typeface="Georgia" panose="02040502050405020303" pitchFamily="18" charset="0"/>
              </a:rPr>
              <a:t>s</a:t>
            </a:r>
            <a:r>
              <a:rPr lang="de-DE" sz="1600" b="1" dirty="0" err="1" smtClean="0">
                <a:latin typeface="Georgia" panose="02040502050405020303" pitchFamily="18" charset="0"/>
              </a:rPr>
              <a:t>alad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pPr lvl="0"/>
            <a:r>
              <a:rPr lang="de-DE" sz="1600" dirty="0" smtClean="0">
                <a:latin typeface="Georgia" panose="02040502050405020303" pitchFamily="18" charset="0"/>
              </a:rPr>
              <a:t>      </a:t>
            </a:r>
            <a:endParaRPr lang="de-DE" sz="1600" dirty="0">
              <a:latin typeface="Georgia" panose="02040502050405020303" pitchFamily="18" charset="0"/>
            </a:endParaRP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41. </a:t>
            </a:r>
            <a:r>
              <a:rPr lang="de-DE" sz="1600" b="1" dirty="0" smtClean="0">
                <a:latin typeface="Georgia" panose="02040502050405020303" pitchFamily="18" charset="0"/>
              </a:rPr>
              <a:t>Omelette </a:t>
            </a:r>
            <a:r>
              <a:rPr lang="de-DE" sz="1600" b="1" dirty="0">
                <a:latin typeface="Georgia" panose="02040502050405020303" pitchFamily="18" charset="0"/>
              </a:rPr>
              <a:t>mit Champignons und </a:t>
            </a:r>
            <a:r>
              <a:rPr lang="de-DE" sz="1600" b="1" dirty="0" err="1" smtClean="0">
                <a:latin typeface="Georgia" panose="02040502050405020303" pitchFamily="18" charset="0"/>
              </a:rPr>
              <a:t>Salat</a:t>
            </a:r>
            <a:r>
              <a:rPr lang="de-DE" sz="800" b="1" dirty="0" err="1">
                <a:latin typeface="Georgia" panose="02040502050405020303" pitchFamily="18" charset="0"/>
              </a:rPr>
              <a:t>C,G</a:t>
            </a:r>
            <a:r>
              <a:rPr lang="de-DE" sz="1600" b="1" dirty="0" smtClean="0">
                <a:latin typeface="Georgia" panose="02040502050405020303" pitchFamily="18" charset="0"/>
              </a:rPr>
              <a:t>	            	   10.90</a:t>
            </a: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Omelette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mushrooms</a:t>
            </a:r>
            <a:r>
              <a:rPr lang="de-DE" sz="1600" b="1" dirty="0" smtClean="0">
                <a:latin typeface="Georgia" panose="02040502050405020303" pitchFamily="18" charset="0"/>
              </a:rPr>
              <a:t> 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>
                <a:latin typeface="Georgia" panose="02040502050405020303" pitchFamily="18" charset="0"/>
              </a:rPr>
              <a:t>s</a:t>
            </a:r>
            <a:r>
              <a:rPr lang="de-DE" sz="1600" b="1" dirty="0" err="1" smtClean="0">
                <a:latin typeface="Georgia" panose="02040502050405020303" pitchFamily="18" charset="0"/>
              </a:rPr>
              <a:t>alad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pPr lvl="0"/>
            <a:r>
              <a:rPr lang="en-US" sz="1600" dirty="0" smtClean="0">
                <a:latin typeface="Georgia" panose="02040502050405020303" pitchFamily="18" charset="0"/>
              </a:rPr>
              <a:t>        </a:t>
            </a:r>
            <a:endParaRPr lang="de-DE" sz="1600" dirty="0">
              <a:latin typeface="Georgia" panose="02040502050405020303" pitchFamily="18" charset="0"/>
            </a:endParaRP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42. </a:t>
            </a:r>
            <a:r>
              <a:rPr lang="de-DE" sz="1600" b="1" dirty="0" smtClean="0">
                <a:latin typeface="Georgia" panose="02040502050405020303" pitchFamily="18" charset="0"/>
              </a:rPr>
              <a:t>Omelette </a:t>
            </a:r>
            <a:r>
              <a:rPr lang="de-DE" sz="1600" b="1" dirty="0">
                <a:latin typeface="Georgia" panose="02040502050405020303" pitchFamily="18" charset="0"/>
              </a:rPr>
              <a:t>mit Hinterschinken und </a:t>
            </a:r>
            <a:r>
              <a:rPr lang="de-DE" sz="1600" b="1" dirty="0" smtClean="0">
                <a:latin typeface="Georgia" panose="02040502050405020303" pitchFamily="18" charset="0"/>
              </a:rPr>
              <a:t>Salat</a:t>
            </a:r>
            <a:r>
              <a:rPr lang="de-DE" sz="800" b="1" dirty="0" smtClean="0">
                <a:latin typeface="Georgia" panose="02040502050405020303" pitchFamily="18" charset="0"/>
              </a:rPr>
              <a:t>1,2,3,5,C</a:t>
            </a:r>
            <a:r>
              <a:rPr lang="de-DE" sz="1600" b="1" dirty="0" smtClean="0">
                <a:latin typeface="Georgia" panose="02040502050405020303" pitchFamily="18" charset="0"/>
              </a:rPr>
              <a:t>,                              10.90</a:t>
            </a: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Omelette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Bacon 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>
                <a:latin typeface="Georgia" panose="02040502050405020303" pitchFamily="18" charset="0"/>
              </a:rPr>
              <a:t>s</a:t>
            </a:r>
            <a:r>
              <a:rPr lang="de-DE" sz="1600" b="1" dirty="0" err="1" smtClean="0">
                <a:latin typeface="Georgia" panose="02040502050405020303" pitchFamily="18" charset="0"/>
              </a:rPr>
              <a:t>alad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pPr lvl="0"/>
            <a:r>
              <a:rPr lang="en-US" sz="1600" b="1" dirty="0" smtClean="0">
                <a:latin typeface="Georgia" panose="02040502050405020303" pitchFamily="18" charset="0"/>
              </a:rPr>
              <a:t>       </a:t>
            </a:r>
            <a:endParaRPr lang="de-DE" sz="1600" b="1" dirty="0">
              <a:latin typeface="Georgia" panose="02040502050405020303" pitchFamily="18" charset="0"/>
            </a:endParaRP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43. O</a:t>
            </a:r>
            <a:r>
              <a:rPr lang="de-DE" sz="1600" b="1" dirty="0" smtClean="0">
                <a:latin typeface="Georgia" panose="02040502050405020303" pitchFamily="18" charset="0"/>
              </a:rPr>
              <a:t>melette 				</a:t>
            </a: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   	   12.90</a:t>
            </a: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</a:t>
            </a:r>
            <a:r>
              <a:rPr lang="de-DE" sz="1600" dirty="0" smtClean="0">
                <a:latin typeface="Georgia" panose="02040502050405020303" pitchFamily="18" charset="0"/>
              </a:rPr>
              <a:t>mit </a:t>
            </a:r>
            <a:r>
              <a:rPr lang="de-DE" sz="1600" dirty="0">
                <a:latin typeface="Georgia" panose="02040502050405020303" pitchFamily="18" charset="0"/>
              </a:rPr>
              <a:t>S</a:t>
            </a:r>
            <a:r>
              <a:rPr lang="de-DE" sz="1600" dirty="0" smtClean="0">
                <a:latin typeface="Georgia" panose="02040502050405020303" pitchFamily="18" charset="0"/>
              </a:rPr>
              <a:t>chinken</a:t>
            </a:r>
            <a:r>
              <a:rPr lang="de-DE" sz="1600" dirty="0">
                <a:latin typeface="Georgia" panose="02040502050405020303" pitchFamily="18" charset="0"/>
              </a:rPr>
              <a:t>, </a:t>
            </a:r>
            <a:r>
              <a:rPr lang="de-DE" sz="1600" dirty="0" smtClean="0">
                <a:latin typeface="Georgia" panose="02040502050405020303" pitchFamily="18" charset="0"/>
              </a:rPr>
              <a:t>Champignons, Zwiebeln </a:t>
            </a:r>
            <a:r>
              <a:rPr lang="de-DE" sz="1600" dirty="0">
                <a:latin typeface="Georgia" panose="02040502050405020303" pitchFamily="18" charset="0"/>
              </a:rPr>
              <a:t>und Salat</a:t>
            </a: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800" b="1" dirty="0" smtClean="0">
                <a:latin typeface="Georgia" panose="02040502050405020303" pitchFamily="18" charset="0"/>
              </a:rPr>
              <a:t>1,2,3,5,C</a:t>
            </a:r>
          </a:p>
          <a:p>
            <a:pPr lvl="0">
              <a:lnSpc>
                <a:spcPct val="150000"/>
              </a:lnSpc>
            </a:pP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Omelette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bacon</a:t>
            </a:r>
            <a:r>
              <a:rPr lang="de-DE" sz="1600" b="1" dirty="0" smtClean="0">
                <a:latin typeface="Georgia" panose="02040502050405020303" pitchFamily="18" charset="0"/>
              </a:rPr>
              <a:t>, </a:t>
            </a:r>
            <a:r>
              <a:rPr lang="de-DE" sz="1600" b="1" dirty="0" err="1" smtClean="0">
                <a:latin typeface="Georgia" panose="02040502050405020303" pitchFamily="18" charset="0"/>
              </a:rPr>
              <a:t>mushrooms</a:t>
            </a:r>
            <a:r>
              <a:rPr lang="de-DE" sz="1600" b="1" dirty="0" smtClean="0">
                <a:latin typeface="Georgia" panose="02040502050405020303" pitchFamily="18" charset="0"/>
              </a:rPr>
              <a:t>, </a:t>
            </a:r>
            <a:r>
              <a:rPr lang="de-DE" sz="1600" b="1" dirty="0" err="1" smtClean="0">
                <a:latin typeface="Georgia" panose="02040502050405020303" pitchFamily="18" charset="0"/>
              </a:rPr>
              <a:t>onions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>
                <a:latin typeface="Georgia" panose="02040502050405020303" pitchFamily="18" charset="0"/>
              </a:rPr>
              <a:t>s</a:t>
            </a:r>
            <a:r>
              <a:rPr lang="de-DE" sz="1600" b="1" dirty="0" err="1" smtClean="0">
                <a:latin typeface="Georgia" panose="02040502050405020303" pitchFamily="18" charset="0"/>
              </a:rPr>
              <a:t>alad</a:t>
            </a:r>
            <a:endParaRPr lang="de-DE" sz="1600" b="1" dirty="0">
              <a:latin typeface="Georgia" panose="02040502050405020303" pitchFamily="18" charset="0"/>
            </a:endParaRPr>
          </a:p>
          <a:p>
            <a:pPr lvl="0">
              <a:lnSpc>
                <a:spcPct val="150000"/>
              </a:lnSpc>
            </a:pPr>
            <a:endParaRPr lang="en-US" sz="1600" b="1" dirty="0" smtClean="0">
              <a:latin typeface="Georgia" panose="02040502050405020303" pitchFamily="18" charset="0"/>
            </a:endParaRP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       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endParaRPr lang="de-DE" sz="1600" dirty="0">
              <a:latin typeface="Georgia" panose="02040502050405020303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1102" y="5958706"/>
            <a:ext cx="7523751" cy="4201249"/>
          </a:xfrm>
          <a:prstGeom prst="rect">
            <a:avLst/>
          </a:prstGeom>
          <a:noFill/>
        </p:spPr>
        <p:txBody>
          <a:bodyPr wrap="square" lIns="106778" tIns="53389" rIns="106778" bIns="53389" rtlCol="0">
            <a:spAutoFit/>
          </a:bodyPr>
          <a:lstStyle/>
          <a:p>
            <a:r>
              <a:rPr lang="de-DE" sz="1600" b="1" dirty="0" smtClean="0">
                <a:latin typeface="Georgia" panose="02040502050405020303" pitchFamily="18" charset="0"/>
              </a:rPr>
              <a:t>50.  Rigatoni mit Tomatensauce,			    11.50</a:t>
            </a:r>
          </a:p>
          <a:p>
            <a:pPr>
              <a:lnSpc>
                <a:spcPct val="150000"/>
              </a:lnSpc>
            </a:pP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 </a:t>
            </a:r>
            <a:r>
              <a:rPr lang="de-DE" sz="1600" dirty="0" smtClean="0">
                <a:latin typeface="Georgia" panose="02040502050405020303" pitchFamily="18" charset="0"/>
              </a:rPr>
              <a:t>Kapern, Oliven, Knoblauch</a:t>
            </a:r>
          </a:p>
          <a:p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    </a:t>
            </a:r>
            <a:r>
              <a:rPr lang="de-DE" sz="1600" b="1" dirty="0" smtClean="0">
                <a:latin typeface="Georgia" panose="02040502050405020303" pitchFamily="18" charset="0"/>
              </a:rPr>
              <a:t>Pasta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tomatosauce</a:t>
            </a:r>
            <a:r>
              <a:rPr lang="de-DE" sz="1600" b="1" dirty="0" smtClean="0">
                <a:latin typeface="Georgia" panose="02040502050405020303" pitchFamily="18" charset="0"/>
              </a:rPr>
              <a:t>, </a:t>
            </a:r>
            <a:r>
              <a:rPr lang="de-DE" sz="1600" b="1" dirty="0" err="1" smtClean="0">
                <a:latin typeface="Georgia" panose="02040502050405020303" pitchFamily="18" charset="0"/>
              </a:rPr>
              <a:t>capers</a:t>
            </a:r>
            <a:r>
              <a:rPr lang="de-DE" sz="1600" b="1" dirty="0" smtClean="0">
                <a:latin typeface="Georgia" panose="02040502050405020303" pitchFamily="18" charset="0"/>
              </a:rPr>
              <a:t>, </a:t>
            </a:r>
            <a:r>
              <a:rPr lang="de-DE" sz="1600" b="1" dirty="0" err="1" smtClean="0">
                <a:latin typeface="Georgia" panose="02040502050405020303" pitchFamily="18" charset="0"/>
              </a:rPr>
              <a:t>olives</a:t>
            </a:r>
            <a:r>
              <a:rPr lang="de-DE" sz="1600" b="1" dirty="0" smtClean="0">
                <a:latin typeface="Georgia" panose="02040502050405020303" pitchFamily="18" charset="0"/>
              </a:rPr>
              <a:t>, </a:t>
            </a:r>
            <a:r>
              <a:rPr lang="de-DE" sz="1600" b="1" dirty="0" err="1" smtClean="0">
                <a:latin typeface="Georgia" panose="02040502050405020303" pitchFamily="18" charset="0"/>
              </a:rPr>
              <a:t>garlic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latin typeface="Georgia" panose="02040502050405020303" pitchFamily="18" charset="0"/>
              </a:rPr>
              <a:t>                                  </a:t>
            </a:r>
          </a:p>
          <a:p>
            <a:pPr marL="342900" indent="-342900">
              <a:buAutoNum type="arabicPeriod" startAt="51"/>
            </a:pPr>
            <a:r>
              <a:rPr lang="de-DE" sz="1600" b="1" dirty="0" smtClean="0">
                <a:latin typeface="Georgia" panose="02040502050405020303" pitchFamily="18" charset="0"/>
              </a:rPr>
              <a:t> Rigatoni 					    14.50</a:t>
            </a:r>
          </a:p>
          <a:p>
            <a:r>
              <a:rPr lang="de-DE" sz="1600" b="1" dirty="0" smtClean="0">
                <a:latin typeface="Georgia" panose="02040502050405020303" pitchFamily="18" charset="0"/>
              </a:rPr>
              <a:t>        </a:t>
            </a:r>
            <a:r>
              <a:rPr lang="de-DE" sz="1600" dirty="0" smtClean="0">
                <a:latin typeface="Georgia" panose="02040502050405020303" pitchFamily="18" charset="0"/>
              </a:rPr>
              <a:t>mit gebratenen Hähnchenstreifen, </a:t>
            </a:r>
          </a:p>
          <a:p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   in leichter Tomaten- Sahnesauce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Pasta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fried</a:t>
            </a: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err="1">
                <a:latin typeface="Georgia" panose="02040502050405020303" pitchFamily="18" charset="0"/>
              </a:rPr>
              <a:t>chicken</a:t>
            </a: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shrips</a:t>
            </a:r>
            <a:r>
              <a:rPr lang="de-DE" sz="1600" b="1" dirty="0" smtClean="0">
                <a:latin typeface="Georgia" panose="02040502050405020303" pitchFamily="18" charset="0"/>
              </a:rPr>
              <a:t>, on </a:t>
            </a:r>
            <a:r>
              <a:rPr lang="de-DE" sz="1600" b="1" dirty="0" err="1" smtClean="0">
                <a:latin typeface="Georgia" panose="02040502050405020303" pitchFamily="18" charset="0"/>
              </a:rPr>
              <a:t>lighter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>
                <a:latin typeface="Georgia" panose="02040502050405020303" pitchFamily="18" charset="0"/>
              </a:rPr>
              <a:t>t</a:t>
            </a:r>
            <a:r>
              <a:rPr lang="de-DE" sz="1600" b="1" dirty="0" err="1" smtClean="0">
                <a:latin typeface="Georgia" panose="02040502050405020303" pitchFamily="18" charset="0"/>
              </a:rPr>
              <a:t>omato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sauce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r>
              <a:rPr lang="de-DE" sz="1600" b="1" dirty="0" smtClean="0">
                <a:latin typeface="Georgia" panose="02040502050405020303" pitchFamily="18" charset="0"/>
              </a:rPr>
              <a:t>                                    </a:t>
            </a:r>
          </a:p>
          <a:p>
            <a:r>
              <a:rPr lang="de-DE" sz="1600" b="1" dirty="0" smtClean="0">
                <a:latin typeface="Georgia" panose="02040502050405020303" pitchFamily="18" charset="0"/>
              </a:rPr>
              <a:t>52.  Rigatoni mit Meeresfrüchten                                                 	    16.50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Pasta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seafood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de-DE" sz="1600" b="1" dirty="0" smtClean="0">
              <a:latin typeface="Georgia" panose="02040502050405020303" pitchFamily="18" charset="0"/>
            </a:endParaRPr>
          </a:p>
          <a:p>
            <a:r>
              <a:rPr lang="de-DE" sz="1600" b="1" dirty="0" smtClean="0">
                <a:latin typeface="Georgia" panose="02040502050405020303" pitchFamily="18" charset="0"/>
              </a:rPr>
              <a:t>53.  Rigatoni vegetarisch				    14.50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Pasta </a:t>
            </a:r>
            <a:r>
              <a:rPr lang="de-DE" sz="1600" b="1" dirty="0" err="1" smtClean="0">
                <a:latin typeface="Georgia" panose="02040502050405020303" pitchFamily="18" charset="0"/>
              </a:rPr>
              <a:t>vegetarian</a:t>
            </a:r>
            <a:r>
              <a:rPr lang="de-DE" sz="1600" b="1" dirty="0" smtClean="0">
                <a:latin typeface="Georgia" panose="02040502050405020303" pitchFamily="18" charset="0"/>
              </a:rPr>
              <a:t>                                                                  	  </a:t>
            </a:r>
          </a:p>
          <a:p>
            <a:r>
              <a:rPr lang="de-DE" sz="1800" dirty="0">
                <a:latin typeface="Georgia" panose="02040502050405020303" pitchFamily="18" charset="0"/>
              </a:rPr>
              <a:t>       </a:t>
            </a:r>
            <a:r>
              <a:rPr lang="de-DE" sz="1800" dirty="0" smtClean="0">
                <a:latin typeface="Georgia" panose="02040502050405020303" pitchFamily="18" charset="0"/>
              </a:rPr>
              <a:t> </a:t>
            </a:r>
            <a:endParaRPr lang="de-DE" sz="1800" dirty="0">
              <a:latin typeface="Georgia" panose="02040502050405020303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160158" y="413748"/>
            <a:ext cx="1659394" cy="723374"/>
          </a:xfrm>
          <a:prstGeom prst="rect">
            <a:avLst/>
          </a:prstGeom>
          <a:noFill/>
        </p:spPr>
        <p:txBody>
          <a:bodyPr wrap="square" lIns="106778" tIns="53389" rIns="106778" bIns="53389" rtlCol="0">
            <a:spAutoFit/>
          </a:bodyPr>
          <a:lstStyle/>
          <a:p>
            <a:r>
              <a:rPr lang="de-DE" sz="2000" b="1" dirty="0" smtClean="0">
                <a:latin typeface="Georgia" panose="02040502050405020303" pitchFamily="18" charset="0"/>
              </a:rPr>
              <a:t>Omelette/</a:t>
            </a:r>
          </a:p>
          <a:p>
            <a:r>
              <a:rPr lang="de-DE" sz="2000" b="1" dirty="0" smtClean="0">
                <a:latin typeface="Georgia" panose="02040502050405020303" pitchFamily="18" charset="0"/>
              </a:rPr>
              <a:t>Omelette</a:t>
            </a:r>
            <a:endParaRPr lang="de-DE" sz="2000" b="1" dirty="0">
              <a:latin typeface="Georgia" panose="02040502050405020303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880606" y="5137180"/>
            <a:ext cx="2084743" cy="723374"/>
          </a:xfrm>
          <a:prstGeom prst="rect">
            <a:avLst/>
          </a:prstGeom>
          <a:noFill/>
        </p:spPr>
        <p:txBody>
          <a:bodyPr wrap="none" lIns="106778" tIns="53389" rIns="106778" bIns="53389" rtlCol="0">
            <a:spAutoFit/>
          </a:bodyPr>
          <a:lstStyle/>
          <a:p>
            <a:r>
              <a:rPr lang="de-DE" sz="2000" b="1" dirty="0" smtClean="0">
                <a:latin typeface="Georgia" panose="02040502050405020303" pitchFamily="18" charset="0"/>
              </a:rPr>
              <a:t>Nudelgerichte</a:t>
            </a:r>
          </a:p>
          <a:p>
            <a:pPr algn="ctr"/>
            <a:r>
              <a:rPr lang="de-DE" sz="2000" b="1" dirty="0" smtClean="0">
                <a:latin typeface="Georgia" panose="02040502050405020303" pitchFamily="18" charset="0"/>
              </a:rPr>
              <a:t>Pasta</a:t>
            </a:r>
            <a:endParaRPr lang="de-DE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5598" y="4950594"/>
            <a:ext cx="7416824" cy="4786025"/>
          </a:xfrm>
          <a:prstGeom prst="rect">
            <a:avLst/>
          </a:prstGeom>
          <a:noFill/>
        </p:spPr>
        <p:txBody>
          <a:bodyPr wrap="square" lIns="106778" tIns="53389" rIns="106778" bIns="53389" rtlCol="0">
            <a:spAutoFit/>
          </a:bodyPr>
          <a:lstStyle/>
          <a:p>
            <a:r>
              <a:rPr lang="de-DE" sz="1600" b="1" dirty="0">
                <a:latin typeface="Georgia" panose="02040502050405020303" pitchFamily="18" charset="0"/>
              </a:rPr>
              <a:t>7</a:t>
            </a:r>
            <a:r>
              <a:rPr lang="de-DE" sz="1600" b="1" dirty="0" smtClean="0">
                <a:latin typeface="Georgia" panose="02040502050405020303" pitchFamily="18" charset="0"/>
              </a:rPr>
              <a:t>0.  Hähnchensteak gegrillt mit Pommes                           	   16.50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</a:t>
            </a:r>
            <a:r>
              <a:rPr lang="de-DE" sz="1600" dirty="0" smtClean="0">
                <a:latin typeface="Georgia" panose="02040502050405020303" pitchFamily="18" charset="0"/>
              </a:rPr>
              <a:t>dazu Beilagen Salat</a:t>
            </a:r>
            <a:r>
              <a:rPr lang="de-DE" sz="800" b="1" dirty="0" smtClean="0">
                <a:latin typeface="Georgia" panose="02040502050405020303" pitchFamily="18" charset="0"/>
              </a:rPr>
              <a:t> c</a:t>
            </a:r>
          </a:p>
          <a:p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Grilled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chicken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steak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french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fries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salad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endParaRPr lang="de-DE" sz="1600" b="1" dirty="0" smtClean="0">
              <a:latin typeface="Georgia" panose="02040502050405020303" pitchFamily="18" charset="0"/>
            </a:endParaRPr>
          </a:p>
          <a:p>
            <a:r>
              <a:rPr lang="de-DE" sz="1600" b="1" dirty="0" smtClean="0">
                <a:latin typeface="Georgia" panose="02040502050405020303" pitchFamily="18" charset="0"/>
              </a:rPr>
              <a:t>71.  Hähnchensteak  gegrillt 		        	                       18.50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</a:t>
            </a:r>
            <a:r>
              <a:rPr lang="de-DE" sz="1600" dirty="0" smtClean="0">
                <a:latin typeface="Georgia" panose="02040502050405020303" pitchFamily="18" charset="0"/>
              </a:rPr>
              <a:t>mit Senf-Sahnesauce, dazu Reis und Beilagen Salat</a:t>
            </a:r>
            <a:r>
              <a:rPr lang="de-DE" sz="800" b="1" dirty="0" smtClean="0">
                <a:latin typeface="Georgia" panose="02040502050405020303" pitchFamily="18" charset="0"/>
              </a:rPr>
              <a:t>1,6,G,J</a:t>
            </a:r>
          </a:p>
          <a:p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Grilled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chicken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steak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mustard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sauce</a:t>
            </a:r>
            <a:r>
              <a:rPr lang="de-DE" sz="1600" b="1" dirty="0" smtClean="0">
                <a:latin typeface="Georgia" panose="02040502050405020303" pitchFamily="18" charset="0"/>
              </a:rPr>
              <a:t>, </a:t>
            </a:r>
            <a:r>
              <a:rPr lang="de-DE" sz="1600" b="1" dirty="0" err="1" smtClean="0">
                <a:latin typeface="Georgia" panose="02040502050405020303" pitchFamily="18" charset="0"/>
              </a:rPr>
              <a:t>rice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salad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r>
              <a:rPr lang="de-DE" sz="1600" dirty="0" smtClean="0">
                <a:latin typeface="Georgia" panose="02040502050405020303" pitchFamily="18" charset="0"/>
              </a:rPr>
              <a:t>             </a:t>
            </a:r>
            <a:endParaRPr lang="de-DE" sz="1600" dirty="0">
              <a:latin typeface="Georgia" panose="02040502050405020303" pitchFamily="18" charset="0"/>
            </a:endParaRPr>
          </a:p>
          <a:p>
            <a:r>
              <a:rPr lang="de-DE" sz="1600" b="1" dirty="0" smtClean="0">
                <a:latin typeface="Georgia" panose="02040502050405020303" pitchFamily="18" charset="0"/>
              </a:rPr>
              <a:t>72.  Hähnchenschnitzel paniert mit Pommes</a:t>
            </a: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                              17.90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</a:t>
            </a:r>
            <a:r>
              <a:rPr lang="de-DE" sz="1600" dirty="0" smtClean="0">
                <a:latin typeface="Georgia" panose="02040502050405020303" pitchFamily="18" charset="0"/>
              </a:rPr>
              <a:t>dazu Beilagen Salat</a:t>
            </a:r>
            <a:r>
              <a:rPr lang="de-DE" sz="800" dirty="0" smtClean="0">
                <a:latin typeface="Georgia" panose="02040502050405020303" pitchFamily="18" charset="0"/>
              </a:rPr>
              <a:t>A1,C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Chicken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schnitzel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breaded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french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fries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salad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endParaRPr lang="de-DE" sz="1600" dirty="0">
              <a:latin typeface="Georgia" panose="02040502050405020303" pitchFamily="18" charset="0"/>
            </a:endParaRPr>
          </a:p>
          <a:p>
            <a:r>
              <a:rPr lang="de-DE" sz="1600" b="1" dirty="0" smtClean="0">
                <a:latin typeface="Georgia" panose="02040502050405020303" pitchFamily="18" charset="0"/>
              </a:rPr>
              <a:t>73.  Hähnchengeschnetzeltes mit		        	   18.90</a:t>
            </a:r>
          </a:p>
          <a:p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  Champignon-Rahmsauce, dazu Reis und Beilagen Salat</a:t>
            </a:r>
            <a:r>
              <a:rPr lang="de-DE" sz="800" dirty="0" smtClean="0">
                <a:latin typeface="Georgia" panose="02040502050405020303" pitchFamily="18" charset="0"/>
              </a:rPr>
              <a:t>6,A1,G</a:t>
            </a:r>
          </a:p>
          <a:p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Chicken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diced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mushrooms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sauce</a:t>
            </a:r>
            <a:r>
              <a:rPr lang="de-DE" sz="1600" b="1" dirty="0" smtClean="0">
                <a:latin typeface="Georgia" panose="02040502050405020303" pitchFamily="18" charset="0"/>
              </a:rPr>
              <a:t>, </a:t>
            </a:r>
            <a:r>
              <a:rPr lang="de-DE" sz="1600" b="1" dirty="0" err="1" smtClean="0">
                <a:latin typeface="Georgia" panose="02040502050405020303" pitchFamily="18" charset="0"/>
              </a:rPr>
              <a:t>rice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salad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endParaRPr lang="de-DE" sz="1600" dirty="0" smtClean="0">
              <a:latin typeface="Georgia" panose="02040502050405020303" pitchFamily="18" charset="0"/>
            </a:endParaRPr>
          </a:p>
          <a:p>
            <a:r>
              <a:rPr lang="en-US" sz="1600" b="1" dirty="0" smtClean="0">
                <a:latin typeface="Georgia" panose="02040502050405020303" pitchFamily="18" charset="0"/>
              </a:rPr>
              <a:t>74.  </a:t>
            </a:r>
            <a:r>
              <a:rPr lang="en-US" sz="1600" b="1" dirty="0" err="1" smtClean="0">
                <a:latin typeface="Georgia" panose="02040502050405020303" pitchFamily="18" charset="0"/>
              </a:rPr>
              <a:t>Hähnchengeschnetzeltes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en-US" sz="1600" b="1" dirty="0" err="1" smtClean="0">
                <a:latin typeface="Georgia" panose="02040502050405020303" pitchFamily="18" charset="0"/>
              </a:rPr>
              <a:t>mit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en-US" sz="1600" b="1" dirty="0" err="1" smtClean="0">
                <a:latin typeface="Georgia" panose="02040502050405020303" pitchFamily="18" charset="0"/>
              </a:rPr>
              <a:t>Ananas</a:t>
            </a:r>
            <a:r>
              <a:rPr lang="en-US" sz="1600" b="1" dirty="0" smtClean="0">
                <a:latin typeface="Georgia" panose="02040502050405020303" pitchFamily="18" charset="0"/>
              </a:rPr>
              <a:t>    	                        18.90                        </a:t>
            </a:r>
          </a:p>
          <a:p>
            <a:r>
              <a:rPr lang="en-US" sz="1600" b="1" dirty="0">
                <a:latin typeface="Georgia" panose="02040502050405020303" pitchFamily="18" charset="0"/>
              </a:rPr>
              <a:t> </a:t>
            </a:r>
            <a:r>
              <a:rPr lang="en-US" sz="1600" b="1" dirty="0" smtClean="0">
                <a:latin typeface="Georgia" panose="02040502050405020303" pitchFamily="18" charset="0"/>
              </a:rPr>
              <a:t>       </a:t>
            </a:r>
            <a:r>
              <a:rPr lang="en-US" sz="1600" dirty="0" smtClean="0">
                <a:latin typeface="Georgia" panose="02040502050405020303" pitchFamily="18" charset="0"/>
              </a:rPr>
              <a:t>in Curry- </a:t>
            </a:r>
            <a:r>
              <a:rPr lang="en-US" sz="1600" dirty="0" err="1" smtClean="0">
                <a:latin typeface="Georgia" panose="02040502050405020303" pitchFamily="18" charset="0"/>
              </a:rPr>
              <a:t>Sahnesauce</a:t>
            </a:r>
            <a:r>
              <a:rPr lang="en-US" sz="1600" dirty="0" smtClean="0">
                <a:latin typeface="Georgia" panose="02040502050405020303" pitchFamily="18" charset="0"/>
              </a:rPr>
              <a:t>, </a:t>
            </a:r>
            <a:r>
              <a:rPr lang="en-US" sz="1600" dirty="0" err="1" smtClean="0">
                <a:latin typeface="Georgia" panose="02040502050405020303" pitchFamily="18" charset="0"/>
              </a:rPr>
              <a:t>dazu</a:t>
            </a:r>
            <a:r>
              <a:rPr lang="en-US" sz="1600" dirty="0" smtClean="0">
                <a:latin typeface="Georgia" panose="02040502050405020303" pitchFamily="18" charset="0"/>
              </a:rPr>
              <a:t> Reis und </a:t>
            </a:r>
            <a:r>
              <a:rPr lang="en-US" sz="1600" dirty="0" err="1" smtClean="0">
                <a:latin typeface="Georgia" panose="02040502050405020303" pitchFamily="18" charset="0"/>
              </a:rPr>
              <a:t>Beilagen</a:t>
            </a:r>
            <a:r>
              <a:rPr lang="en-US" sz="1600" dirty="0" smtClean="0">
                <a:latin typeface="Georgia" panose="02040502050405020303" pitchFamily="18" charset="0"/>
              </a:rPr>
              <a:t> </a:t>
            </a:r>
            <a:r>
              <a:rPr lang="en-US" sz="1600" dirty="0" err="1" smtClean="0">
                <a:latin typeface="Georgia" panose="02040502050405020303" pitchFamily="18" charset="0"/>
              </a:rPr>
              <a:t>Salat</a:t>
            </a:r>
            <a:endParaRPr lang="en-US" sz="1600" dirty="0" smtClean="0">
              <a:latin typeface="Georgia" panose="02040502050405020303" pitchFamily="18" charset="0"/>
            </a:endParaRPr>
          </a:p>
          <a:p>
            <a:r>
              <a:rPr lang="en-US" sz="1600" dirty="0">
                <a:latin typeface="Georgia" panose="02040502050405020303" pitchFamily="18" charset="0"/>
              </a:rPr>
              <a:t> </a:t>
            </a:r>
            <a:r>
              <a:rPr lang="en-US" sz="1600" dirty="0" smtClean="0">
                <a:latin typeface="Georgia" panose="02040502050405020303" pitchFamily="18" charset="0"/>
              </a:rPr>
              <a:t>        </a:t>
            </a:r>
            <a:r>
              <a:rPr lang="en-US" sz="1600" b="1" dirty="0" smtClean="0">
                <a:latin typeface="Georgia" panose="02040502050405020303" pitchFamily="18" charset="0"/>
              </a:rPr>
              <a:t>Chicken diced with pineapple, curry </a:t>
            </a:r>
            <a:r>
              <a:rPr lang="en-US" sz="1600" b="1" dirty="0" err="1" smtClean="0">
                <a:latin typeface="Georgia" panose="02040502050405020303" pitchFamily="18" charset="0"/>
              </a:rPr>
              <a:t>sauce,rice</a:t>
            </a:r>
            <a:r>
              <a:rPr lang="en-US" sz="1600" b="1" dirty="0" smtClean="0">
                <a:latin typeface="Georgia" panose="02040502050405020303" pitchFamily="18" charset="0"/>
              </a:rPr>
              <a:t> and salad</a:t>
            </a:r>
          </a:p>
        </p:txBody>
      </p:sp>
      <p:sp>
        <p:nvSpPr>
          <p:cNvPr id="6" name="Rechteck 5"/>
          <p:cNvSpPr/>
          <p:nvPr/>
        </p:nvSpPr>
        <p:spPr>
          <a:xfrm>
            <a:off x="185598" y="1422202"/>
            <a:ext cx="7416824" cy="1831370"/>
          </a:xfrm>
          <a:prstGeom prst="rect">
            <a:avLst/>
          </a:prstGeom>
        </p:spPr>
        <p:txBody>
          <a:bodyPr wrap="square" lIns="106778" tIns="53389" rIns="106778" bIns="53389">
            <a:spAutoFit/>
          </a:bodyPr>
          <a:lstStyle/>
          <a:p>
            <a:pPr lvl="0"/>
            <a:r>
              <a:rPr lang="de-DE" sz="1600" b="1" dirty="0">
                <a:latin typeface="Georgia" panose="02040502050405020303" pitchFamily="18" charset="0"/>
              </a:rPr>
              <a:t>6</a:t>
            </a:r>
            <a:r>
              <a:rPr lang="de-DE" sz="1600" b="1" dirty="0" smtClean="0">
                <a:latin typeface="Georgia" panose="02040502050405020303" pitchFamily="18" charset="0"/>
              </a:rPr>
              <a:t>0</a:t>
            </a:r>
            <a:r>
              <a:rPr lang="de-DE" sz="1600" b="1" dirty="0">
                <a:latin typeface="Georgia" panose="02040502050405020303" pitchFamily="18" charset="0"/>
              </a:rPr>
              <a:t>. </a:t>
            </a:r>
            <a:r>
              <a:rPr lang="de-DE" sz="1600" b="1" dirty="0" err="1">
                <a:latin typeface="Georgia" panose="02040502050405020303" pitchFamily="18" charset="0"/>
              </a:rPr>
              <a:t>C</a:t>
            </a:r>
            <a:r>
              <a:rPr lang="de-DE" sz="1600" b="1" dirty="0" err="1" smtClean="0">
                <a:latin typeface="Georgia" panose="02040502050405020303" pitchFamily="18" charset="0"/>
              </a:rPr>
              <a:t>hicken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>
                <a:latin typeface="Georgia" panose="02040502050405020303" pitchFamily="18" charset="0"/>
              </a:rPr>
              <a:t>Nuggets(5 stück) mit </a:t>
            </a:r>
            <a:r>
              <a:rPr lang="de-DE" sz="1600" b="1" dirty="0" smtClean="0">
                <a:latin typeface="Georgia" panose="02040502050405020303" pitchFamily="18" charset="0"/>
              </a:rPr>
              <a:t>Pommes</a:t>
            </a:r>
            <a:r>
              <a:rPr lang="de-DE" sz="800" b="1" dirty="0" smtClean="0">
                <a:latin typeface="Georgia" panose="02040502050405020303" pitchFamily="18" charset="0"/>
              </a:rPr>
              <a:t>6,a1,g</a:t>
            </a:r>
            <a:r>
              <a:rPr lang="de-DE" sz="1600" b="1" dirty="0" smtClean="0">
                <a:latin typeface="Georgia" panose="02040502050405020303" pitchFamily="18" charset="0"/>
              </a:rPr>
              <a:t> 	                         7.50</a:t>
            </a:r>
          </a:p>
          <a:p>
            <a:pPr lvl="0">
              <a:lnSpc>
                <a:spcPct val="150000"/>
              </a:lnSpc>
            </a:pPr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Chicken</a:t>
            </a:r>
            <a:r>
              <a:rPr lang="de-DE" sz="1600" b="1" dirty="0" smtClean="0">
                <a:latin typeface="Georgia" panose="02040502050405020303" pitchFamily="18" charset="0"/>
              </a:rPr>
              <a:t> Nuggets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french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fries</a:t>
            </a:r>
            <a:endParaRPr lang="de-DE" sz="1600" b="1" dirty="0">
              <a:latin typeface="Georgia" panose="02040502050405020303" pitchFamily="18" charset="0"/>
            </a:endParaRPr>
          </a:p>
          <a:p>
            <a:pPr lvl="0"/>
            <a:r>
              <a:rPr lang="de-DE" sz="1600" b="1" dirty="0" smtClean="0">
                <a:latin typeface="Georgia" panose="02040502050405020303" pitchFamily="18" charset="0"/>
              </a:rPr>
              <a:t>61. Kleines </a:t>
            </a:r>
            <a:r>
              <a:rPr lang="de-DE" sz="1600" b="1" dirty="0">
                <a:latin typeface="Georgia" panose="02040502050405020303" pitchFamily="18" charset="0"/>
              </a:rPr>
              <a:t>Schnitzel mit </a:t>
            </a:r>
            <a:r>
              <a:rPr lang="de-DE" sz="1600" b="1" dirty="0" smtClean="0">
                <a:latin typeface="Georgia" panose="02040502050405020303" pitchFamily="18" charset="0"/>
              </a:rPr>
              <a:t>Pommes</a:t>
            </a: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800" dirty="0">
                <a:latin typeface="Georgia" panose="02040502050405020303" pitchFamily="18" charset="0"/>
              </a:rPr>
              <a:t>2,C,A1</a:t>
            </a:r>
            <a:r>
              <a:rPr lang="de-DE" sz="1600" b="1" dirty="0" smtClean="0">
                <a:latin typeface="Georgia" panose="02040502050405020303" pitchFamily="18" charset="0"/>
              </a:rPr>
              <a:t>                           	                         7.50</a:t>
            </a:r>
          </a:p>
          <a:p>
            <a:pPr lvl="0">
              <a:lnSpc>
                <a:spcPct val="150000"/>
              </a:lnSpc>
            </a:pP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Small </a:t>
            </a:r>
            <a:r>
              <a:rPr lang="de-DE" sz="1600" b="1" dirty="0" err="1" smtClean="0">
                <a:latin typeface="Georgia" panose="02040502050405020303" pitchFamily="18" charset="0"/>
              </a:rPr>
              <a:t>chicken</a:t>
            </a: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schnitzel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breaded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french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fries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pPr lvl="0"/>
            <a:r>
              <a:rPr lang="de-DE" sz="1600" b="1" dirty="0" smtClean="0">
                <a:latin typeface="Georgia" panose="02040502050405020303" pitchFamily="18" charset="0"/>
              </a:rPr>
              <a:t>62. Rigatoni mit Tomaten</a:t>
            </a:r>
            <a:r>
              <a:rPr lang="de-DE" sz="1600" b="1" dirty="0">
                <a:latin typeface="Georgia" panose="02040502050405020303" pitchFamily="18" charset="0"/>
              </a:rPr>
              <a:t>s</a:t>
            </a:r>
            <a:r>
              <a:rPr lang="de-DE" sz="1600" b="1" dirty="0" smtClean="0">
                <a:latin typeface="Georgia" panose="02040502050405020303" pitchFamily="18" charset="0"/>
              </a:rPr>
              <a:t>auce                                                                 6.00</a:t>
            </a: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Pasta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tomato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sauce</a:t>
            </a:r>
            <a:endParaRPr lang="de-DE" sz="1600" b="1" dirty="0" smtClean="0">
              <a:latin typeface="Georgia" panose="02040502050405020303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042282" y="414090"/>
            <a:ext cx="3641259" cy="723374"/>
          </a:xfrm>
          <a:prstGeom prst="rect">
            <a:avLst/>
          </a:prstGeom>
          <a:noFill/>
        </p:spPr>
        <p:txBody>
          <a:bodyPr wrap="none" lIns="106778" tIns="53389" rIns="106778" bIns="53389" rtlCol="0">
            <a:spAutoFit/>
          </a:bodyPr>
          <a:lstStyle/>
          <a:p>
            <a:r>
              <a:rPr lang="de-DE" sz="2000" b="1" dirty="0" smtClean="0">
                <a:latin typeface="Georgia" panose="02040502050405020303" pitchFamily="18" charset="0"/>
              </a:rPr>
              <a:t>Für unsere kleinen Gäste/</a:t>
            </a:r>
          </a:p>
          <a:p>
            <a:pPr algn="ctr"/>
            <a:r>
              <a:rPr lang="de-DE" sz="2000" b="1" dirty="0" err="1" smtClean="0">
                <a:latin typeface="Georgia" panose="02040502050405020303" pitchFamily="18" charset="0"/>
              </a:rPr>
              <a:t>For</a:t>
            </a:r>
            <a:r>
              <a:rPr lang="de-DE" sz="2000" b="1" dirty="0" smtClean="0">
                <a:latin typeface="Georgia" panose="02040502050405020303" pitchFamily="18" charset="0"/>
              </a:rPr>
              <a:t> </a:t>
            </a:r>
            <a:r>
              <a:rPr lang="de-DE" sz="2000" b="1" dirty="0" err="1" smtClean="0">
                <a:latin typeface="Georgia" panose="02040502050405020303" pitchFamily="18" charset="0"/>
              </a:rPr>
              <a:t>our</a:t>
            </a:r>
            <a:r>
              <a:rPr lang="de-DE" sz="2000" b="1" dirty="0" smtClean="0">
                <a:latin typeface="Georgia" panose="02040502050405020303" pitchFamily="18" charset="0"/>
              </a:rPr>
              <a:t> </a:t>
            </a:r>
            <a:r>
              <a:rPr lang="de-DE" sz="2000" b="1" dirty="0" err="1" smtClean="0">
                <a:latin typeface="Georgia" panose="02040502050405020303" pitchFamily="18" charset="0"/>
              </a:rPr>
              <a:t>little</a:t>
            </a:r>
            <a:r>
              <a:rPr lang="de-DE" sz="2000" b="1" dirty="0" smtClean="0">
                <a:latin typeface="Georgia" panose="02040502050405020303" pitchFamily="18" charset="0"/>
              </a:rPr>
              <a:t> </a:t>
            </a:r>
            <a:r>
              <a:rPr lang="de-DE" sz="2000" b="1" dirty="0" err="1" smtClean="0">
                <a:latin typeface="Georgia" panose="02040502050405020303" pitchFamily="18" charset="0"/>
              </a:rPr>
              <a:t>guests</a:t>
            </a:r>
            <a:endParaRPr lang="de-DE" sz="2000" b="1" dirty="0">
              <a:latin typeface="Georgia" panose="020405020504050203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95937" y="3798466"/>
            <a:ext cx="2783652" cy="723374"/>
          </a:xfrm>
          <a:prstGeom prst="rect">
            <a:avLst/>
          </a:prstGeom>
          <a:noFill/>
        </p:spPr>
        <p:txBody>
          <a:bodyPr wrap="none" lIns="106778" tIns="53389" rIns="106778" bIns="53389" rtlCol="0">
            <a:spAutoFit/>
          </a:bodyPr>
          <a:lstStyle/>
          <a:p>
            <a:r>
              <a:rPr lang="de-DE" sz="2000" b="1" dirty="0" smtClean="0">
                <a:latin typeface="Georgia" panose="02040502050405020303" pitchFamily="18" charset="0"/>
              </a:rPr>
              <a:t>Hähnchengerichte/</a:t>
            </a:r>
          </a:p>
          <a:p>
            <a:pPr algn="ctr"/>
            <a:r>
              <a:rPr lang="de-DE" sz="2000" b="1" dirty="0" err="1" smtClean="0">
                <a:latin typeface="Georgia" panose="02040502050405020303" pitchFamily="18" charset="0"/>
              </a:rPr>
              <a:t>Chicken</a:t>
            </a:r>
            <a:endParaRPr lang="de-DE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50385" y="2214290"/>
            <a:ext cx="7481581" cy="5063023"/>
          </a:xfrm>
          <a:prstGeom prst="rect">
            <a:avLst/>
          </a:prstGeom>
        </p:spPr>
        <p:txBody>
          <a:bodyPr wrap="square" lIns="106778" tIns="53389" rIns="106778" bIns="53389">
            <a:spAutoFit/>
          </a:bodyPr>
          <a:lstStyle/>
          <a:p>
            <a:pPr lvl="0"/>
            <a:r>
              <a:rPr lang="de-DE" sz="1600" b="1" dirty="0">
                <a:latin typeface="Georgia" panose="02040502050405020303" pitchFamily="18" charset="0"/>
              </a:rPr>
              <a:t>85. </a:t>
            </a:r>
            <a:r>
              <a:rPr lang="de-DE" sz="1600" b="1" dirty="0" smtClean="0">
                <a:latin typeface="Georgia" panose="02040502050405020303" pitchFamily="18" charset="0"/>
              </a:rPr>
              <a:t> Schweineschnitzel paniert		                                            15.90</a:t>
            </a:r>
            <a:endParaRPr lang="de-DE" sz="1600" b="1" dirty="0">
              <a:latin typeface="Georgia" panose="02040502050405020303" pitchFamily="18" charset="0"/>
            </a:endParaRP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       </a:t>
            </a:r>
            <a:r>
              <a:rPr lang="de-DE" sz="1600" b="1" dirty="0" smtClean="0">
                <a:latin typeface="Georgia" panose="02040502050405020303" pitchFamily="18" charset="0"/>
              </a:rPr>
              <a:t>  </a:t>
            </a:r>
            <a:r>
              <a:rPr lang="de-DE" sz="1600" dirty="0" smtClean="0">
                <a:latin typeface="Georgia" panose="02040502050405020303" pitchFamily="18" charset="0"/>
              </a:rPr>
              <a:t>mit </a:t>
            </a:r>
            <a:r>
              <a:rPr lang="de-DE" sz="1600" dirty="0">
                <a:latin typeface="Georgia" panose="02040502050405020303" pitchFamily="18" charset="0"/>
              </a:rPr>
              <a:t>Pommes, dazu </a:t>
            </a:r>
            <a:r>
              <a:rPr lang="de-DE" sz="1600" dirty="0" smtClean="0">
                <a:latin typeface="Georgia" panose="02040502050405020303" pitchFamily="18" charset="0"/>
              </a:rPr>
              <a:t>Beilagen Salat</a:t>
            </a:r>
            <a:r>
              <a:rPr lang="de-DE" sz="800" dirty="0" smtClean="0">
                <a:latin typeface="Georgia" panose="02040502050405020303" pitchFamily="18" charset="0"/>
              </a:rPr>
              <a:t>A1</a:t>
            </a:r>
          </a:p>
          <a:p>
            <a:pPr lvl="0"/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Pork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schnitzel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breaded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french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fries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salad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        </a:t>
            </a:r>
          </a:p>
          <a:p>
            <a:pPr lvl="0"/>
            <a:r>
              <a:rPr lang="de-DE" sz="1600" b="1" dirty="0" smtClean="0">
                <a:latin typeface="Georgia" panose="02040502050405020303" pitchFamily="18" charset="0"/>
              </a:rPr>
              <a:t>86</a:t>
            </a:r>
            <a:r>
              <a:rPr lang="de-DE" sz="1600" b="1" dirty="0">
                <a:latin typeface="Georgia" panose="02040502050405020303" pitchFamily="18" charset="0"/>
              </a:rPr>
              <a:t>. </a:t>
            </a:r>
            <a:r>
              <a:rPr lang="de-DE" sz="1600" b="1" dirty="0" smtClean="0">
                <a:latin typeface="Georgia" panose="02040502050405020303" pitchFamily="18" charset="0"/>
              </a:rPr>
              <a:t> Schweineschnitzel paniert		           </a:t>
            </a: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                         17.90</a:t>
            </a: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 </a:t>
            </a:r>
            <a:r>
              <a:rPr lang="de-DE" sz="1600" dirty="0" smtClean="0">
                <a:latin typeface="Georgia" panose="02040502050405020303" pitchFamily="18" charset="0"/>
              </a:rPr>
              <a:t>mit Champignon- Rahmsauce,</a:t>
            </a:r>
          </a:p>
          <a:p>
            <a:pPr lvl="0"/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   dazu </a:t>
            </a:r>
            <a:r>
              <a:rPr lang="de-DE" sz="1600" dirty="0">
                <a:latin typeface="Georgia" panose="02040502050405020303" pitchFamily="18" charset="0"/>
              </a:rPr>
              <a:t>Pommes </a:t>
            </a:r>
            <a:r>
              <a:rPr lang="de-DE" sz="1600" dirty="0" smtClean="0">
                <a:latin typeface="Georgia" panose="02040502050405020303" pitchFamily="18" charset="0"/>
              </a:rPr>
              <a:t>und Beilagen Salat</a:t>
            </a:r>
            <a:r>
              <a:rPr lang="de-DE" sz="800" dirty="0" smtClean="0">
                <a:latin typeface="Georgia" panose="02040502050405020303" pitchFamily="18" charset="0"/>
              </a:rPr>
              <a:t>6,A1,C</a:t>
            </a:r>
          </a:p>
          <a:p>
            <a:pPr lvl="0"/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Pork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schnitzel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breaded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mushrooms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sauce</a:t>
            </a:r>
            <a:r>
              <a:rPr lang="de-DE" sz="1600" b="1" dirty="0" smtClean="0">
                <a:latin typeface="Georgia" panose="02040502050405020303" pitchFamily="18" charset="0"/>
              </a:rPr>
              <a:t>, </a:t>
            </a: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french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fries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salad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pPr lvl="0"/>
            <a:endParaRPr lang="de-DE" sz="1600" dirty="0">
              <a:latin typeface="Georgia" panose="02040502050405020303" pitchFamily="18" charset="0"/>
            </a:endParaRPr>
          </a:p>
          <a:p>
            <a:pPr lvl="0"/>
            <a:r>
              <a:rPr lang="de-DE" sz="1600" b="1" dirty="0" smtClean="0">
                <a:latin typeface="Georgia" panose="02040502050405020303" pitchFamily="18" charset="0"/>
              </a:rPr>
              <a:t>87</a:t>
            </a:r>
            <a:r>
              <a:rPr lang="de-DE" sz="1600" b="1" dirty="0">
                <a:latin typeface="Georgia" panose="02040502050405020303" pitchFamily="18" charset="0"/>
              </a:rPr>
              <a:t>. </a:t>
            </a:r>
            <a:r>
              <a:rPr lang="de-DE" sz="1600" b="1" dirty="0" smtClean="0">
                <a:latin typeface="Georgia" panose="02040502050405020303" pitchFamily="18" charset="0"/>
              </a:rPr>
              <a:t> Cordon Bleu 			                                             18.90</a:t>
            </a: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</a:t>
            </a:r>
            <a:r>
              <a:rPr lang="de-DE" sz="1600" dirty="0" smtClean="0">
                <a:latin typeface="Georgia" panose="02040502050405020303" pitchFamily="18" charset="0"/>
              </a:rPr>
              <a:t>mit Champignon- Rahmsauce,	</a:t>
            </a:r>
          </a:p>
          <a:p>
            <a:pPr lvl="0"/>
            <a:r>
              <a:rPr lang="de-DE" sz="1600" dirty="0" smtClean="0">
                <a:latin typeface="Georgia" panose="02040502050405020303" pitchFamily="18" charset="0"/>
              </a:rPr>
              <a:t>        dazu </a:t>
            </a:r>
            <a:r>
              <a:rPr lang="de-DE" sz="1600" dirty="0">
                <a:latin typeface="Georgia" panose="02040502050405020303" pitchFamily="18" charset="0"/>
              </a:rPr>
              <a:t>Pommes und </a:t>
            </a:r>
            <a:r>
              <a:rPr lang="de-DE" sz="1600" dirty="0" smtClean="0">
                <a:latin typeface="Georgia" panose="02040502050405020303" pitchFamily="18" charset="0"/>
              </a:rPr>
              <a:t>Beilagen Salat</a:t>
            </a:r>
            <a:r>
              <a:rPr lang="de-DE" sz="800" dirty="0" smtClean="0">
                <a:latin typeface="Georgia" panose="02040502050405020303" pitchFamily="18" charset="0"/>
              </a:rPr>
              <a:t>6,A1,C</a:t>
            </a: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Cordon bleu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mushrooms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sauce</a:t>
            </a:r>
            <a:r>
              <a:rPr lang="de-DE" sz="1600" b="1" dirty="0" smtClean="0">
                <a:latin typeface="Georgia" panose="02040502050405020303" pitchFamily="18" charset="0"/>
              </a:rPr>
              <a:t>, </a:t>
            </a:r>
            <a:r>
              <a:rPr lang="de-DE" sz="1600" b="1" dirty="0" err="1" smtClean="0">
                <a:latin typeface="Georgia" panose="02040502050405020303" pitchFamily="18" charset="0"/>
              </a:rPr>
              <a:t>french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fries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salad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pPr lvl="0"/>
            <a:endParaRPr lang="de-DE" sz="1600" dirty="0">
              <a:latin typeface="Georgia" panose="02040502050405020303" pitchFamily="18" charset="0"/>
            </a:endParaRPr>
          </a:p>
          <a:p>
            <a:pPr lvl="0"/>
            <a:r>
              <a:rPr lang="de-DE" sz="1600" b="1" dirty="0" smtClean="0">
                <a:latin typeface="Georgia" panose="02040502050405020303" pitchFamily="18" charset="0"/>
              </a:rPr>
              <a:t>88</a:t>
            </a:r>
            <a:r>
              <a:rPr lang="de-DE" sz="1600" b="1" dirty="0">
                <a:latin typeface="Georgia" panose="02040502050405020303" pitchFamily="18" charset="0"/>
              </a:rPr>
              <a:t>. </a:t>
            </a:r>
            <a:r>
              <a:rPr lang="de-DE" sz="1600" b="1" dirty="0" smtClean="0">
                <a:latin typeface="Georgia" panose="02040502050405020303" pitchFamily="18" charset="0"/>
              </a:rPr>
              <a:t> Schweineschnitzel paniert		                                             17.90</a:t>
            </a: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 </a:t>
            </a:r>
            <a:r>
              <a:rPr lang="de-DE" sz="1600" dirty="0" smtClean="0">
                <a:latin typeface="Georgia" panose="02040502050405020303" pitchFamily="18" charset="0"/>
              </a:rPr>
              <a:t>mit </a:t>
            </a:r>
            <a:r>
              <a:rPr lang="de-DE" sz="1600" dirty="0">
                <a:latin typeface="Georgia" panose="02040502050405020303" pitchFamily="18" charset="0"/>
              </a:rPr>
              <a:t>Senf- Sahnesauce</a:t>
            </a:r>
            <a:r>
              <a:rPr lang="de-DE" sz="1600" dirty="0" smtClean="0">
                <a:latin typeface="Georgia" panose="02040502050405020303" pitchFamily="18" charset="0"/>
              </a:rPr>
              <a:t>,	</a:t>
            </a:r>
            <a:endParaRPr lang="de-DE" sz="1600" dirty="0">
              <a:latin typeface="Georgia" panose="02040502050405020303" pitchFamily="18" charset="0"/>
            </a:endParaRPr>
          </a:p>
          <a:p>
            <a:pPr lvl="0"/>
            <a:r>
              <a:rPr lang="de-DE" sz="1600" dirty="0">
                <a:latin typeface="Georgia" panose="02040502050405020303" pitchFamily="18" charset="0"/>
              </a:rPr>
              <a:t>       </a:t>
            </a:r>
            <a:r>
              <a:rPr lang="de-DE" sz="1600" dirty="0" smtClean="0">
                <a:latin typeface="Georgia" panose="02040502050405020303" pitchFamily="18" charset="0"/>
              </a:rPr>
              <a:t>  dazu </a:t>
            </a:r>
            <a:r>
              <a:rPr lang="de-DE" sz="1600" dirty="0">
                <a:latin typeface="Georgia" panose="02040502050405020303" pitchFamily="18" charset="0"/>
              </a:rPr>
              <a:t>Pommes und </a:t>
            </a:r>
            <a:r>
              <a:rPr lang="de-DE" sz="1600" dirty="0" smtClean="0">
                <a:latin typeface="Georgia" panose="02040502050405020303" pitchFamily="18" charset="0"/>
              </a:rPr>
              <a:t>Beilagen Salat</a:t>
            </a:r>
            <a:r>
              <a:rPr lang="de-DE" sz="800" dirty="0" smtClean="0">
                <a:latin typeface="Georgia" panose="02040502050405020303" pitchFamily="18" charset="0"/>
              </a:rPr>
              <a:t>6,A1,C,J</a:t>
            </a:r>
          </a:p>
          <a:p>
            <a:pPr lvl="0"/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Pork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schnitzel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breaded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mustard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sauce</a:t>
            </a:r>
            <a:r>
              <a:rPr lang="de-DE" sz="1600" b="1" dirty="0" smtClean="0">
                <a:latin typeface="Georgia" panose="02040502050405020303" pitchFamily="18" charset="0"/>
              </a:rPr>
              <a:t>, </a:t>
            </a:r>
          </a:p>
          <a:p>
            <a:pPr lvl="0"/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french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fries</a:t>
            </a:r>
            <a:r>
              <a:rPr lang="de-DE" sz="1600" b="1" dirty="0" smtClean="0">
                <a:latin typeface="Georgia" panose="02040502050405020303" pitchFamily="18" charset="0"/>
              </a:rPr>
              <a:t> 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salad</a:t>
            </a:r>
            <a:endParaRPr lang="de-DE" sz="1600" b="1" dirty="0">
              <a:latin typeface="Georgia" panose="02040502050405020303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66913" y="875268"/>
            <a:ext cx="3248523" cy="1031150"/>
          </a:xfrm>
          <a:prstGeom prst="rect">
            <a:avLst/>
          </a:prstGeom>
          <a:noFill/>
        </p:spPr>
        <p:txBody>
          <a:bodyPr wrap="none" lIns="106778" tIns="53389" rIns="106778" bIns="5338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latin typeface="Georgia" panose="02040502050405020303" pitchFamily="18" charset="0"/>
              </a:rPr>
              <a:t>Schweineschnitzel/</a:t>
            </a:r>
          </a:p>
          <a:p>
            <a:pPr algn="ctr">
              <a:lnSpc>
                <a:spcPct val="150000"/>
              </a:lnSpc>
            </a:pPr>
            <a:r>
              <a:rPr lang="de-DE" sz="2000" b="1" dirty="0" err="1" smtClean="0">
                <a:latin typeface="Georgia" panose="02040502050405020303" pitchFamily="18" charset="0"/>
              </a:rPr>
              <a:t>Pork</a:t>
            </a:r>
            <a:r>
              <a:rPr lang="de-DE" sz="2000" b="1" dirty="0" smtClean="0">
                <a:latin typeface="Georgia" panose="02040502050405020303" pitchFamily="18" charset="0"/>
              </a:rPr>
              <a:t> </a:t>
            </a:r>
            <a:r>
              <a:rPr lang="de-DE" sz="2000" b="1" dirty="0" err="1" smtClean="0">
                <a:latin typeface="Georgia" panose="02040502050405020303" pitchFamily="18" charset="0"/>
              </a:rPr>
              <a:t>schnitzel</a:t>
            </a:r>
            <a:r>
              <a:rPr lang="de-DE" sz="2000" b="1" dirty="0" smtClean="0">
                <a:latin typeface="Georgia" panose="02040502050405020303" pitchFamily="18" charset="0"/>
              </a:rPr>
              <a:t> </a:t>
            </a:r>
            <a:r>
              <a:rPr lang="de-DE" sz="2000" b="1" dirty="0" err="1" smtClean="0">
                <a:latin typeface="Georgia" panose="02040502050405020303" pitchFamily="18" charset="0"/>
              </a:rPr>
              <a:t>breaded</a:t>
            </a:r>
            <a:endParaRPr lang="de-DE" sz="2000" b="1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56" y="7686898"/>
            <a:ext cx="7872620" cy="293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0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01855" y="1782242"/>
            <a:ext cx="7560990" cy="8171567"/>
          </a:xfrm>
          <a:prstGeom prst="rect">
            <a:avLst/>
          </a:prstGeom>
        </p:spPr>
        <p:txBody>
          <a:bodyPr wrap="square" lIns="106778" tIns="53389" rIns="106778" bIns="53389">
            <a:spAutoFit/>
          </a:bodyPr>
          <a:lstStyle/>
          <a:p>
            <a:r>
              <a:rPr lang="de-DE" sz="1600" b="1" dirty="0">
                <a:latin typeface="Georgia" panose="02040502050405020303" pitchFamily="18" charset="0"/>
              </a:rPr>
              <a:t>90. </a:t>
            </a:r>
            <a:r>
              <a:rPr lang="de-DE" sz="1600" b="1" dirty="0" smtClean="0">
                <a:latin typeface="Georgia" panose="02040502050405020303" pitchFamily="18" charset="0"/>
              </a:rPr>
              <a:t> Schweinefilet </a:t>
            </a:r>
            <a:r>
              <a:rPr lang="de-DE" sz="1600" b="1" dirty="0">
                <a:latin typeface="Georgia" panose="02040502050405020303" pitchFamily="18" charset="0"/>
              </a:rPr>
              <a:t>gegrillt </a:t>
            </a:r>
            <a:r>
              <a:rPr lang="de-DE" sz="1600" b="1" dirty="0" smtClean="0">
                <a:latin typeface="Georgia" panose="02040502050405020303" pitchFamily="18" charset="0"/>
              </a:rPr>
              <a:t>			            	   18.90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</a:t>
            </a:r>
            <a:r>
              <a:rPr lang="de-DE" sz="1600" dirty="0" smtClean="0">
                <a:latin typeface="Georgia" panose="02040502050405020303" pitchFamily="18" charset="0"/>
              </a:rPr>
              <a:t>mit Kräuterbutter, dazu Pommes und Beilagen Salat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Pork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tenderloin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grilled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 herb </a:t>
            </a:r>
            <a:r>
              <a:rPr lang="de-DE" sz="1600" b="1" dirty="0" err="1" smtClean="0">
                <a:latin typeface="Georgia" panose="02040502050405020303" pitchFamily="18" charset="0"/>
              </a:rPr>
              <a:t>butter</a:t>
            </a:r>
            <a:r>
              <a:rPr lang="de-DE" sz="1600" b="1" dirty="0" smtClean="0">
                <a:latin typeface="Georgia" panose="02040502050405020303" pitchFamily="18" charset="0"/>
              </a:rPr>
              <a:t> , 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french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fries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salad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endParaRPr lang="de-DE" sz="1600" b="1" dirty="0">
              <a:latin typeface="Georgia" panose="02040502050405020303" pitchFamily="18" charset="0"/>
            </a:endParaRPr>
          </a:p>
          <a:p>
            <a:r>
              <a:rPr lang="de-DE" sz="1600" b="1" dirty="0" smtClean="0">
                <a:latin typeface="Georgia" panose="02040502050405020303" pitchFamily="18" charset="0"/>
              </a:rPr>
              <a:t>91</a:t>
            </a:r>
            <a:r>
              <a:rPr lang="de-DE" sz="1600" b="1" dirty="0">
                <a:latin typeface="Georgia" panose="02040502050405020303" pitchFamily="18" charset="0"/>
              </a:rPr>
              <a:t>. </a:t>
            </a:r>
            <a:r>
              <a:rPr lang="de-DE" sz="1600" b="1" dirty="0" smtClean="0">
                <a:latin typeface="Georgia" panose="02040502050405020303" pitchFamily="18" charset="0"/>
              </a:rPr>
              <a:t>Schweinefilet </a:t>
            </a:r>
            <a:r>
              <a:rPr lang="de-DE" sz="1600" b="1" dirty="0">
                <a:latin typeface="Georgia" panose="02040502050405020303" pitchFamily="18" charset="0"/>
              </a:rPr>
              <a:t>gegrillt  </a:t>
            </a:r>
            <a:r>
              <a:rPr lang="de-DE" sz="1600" b="1" dirty="0" smtClean="0">
                <a:latin typeface="Georgia" panose="02040502050405020303" pitchFamily="18" charset="0"/>
              </a:rPr>
              <a:t>                                               	                        20.50</a:t>
            </a:r>
            <a:endParaRPr lang="de-DE" sz="1600" b="1" dirty="0">
              <a:latin typeface="Georgia" panose="02040502050405020303" pitchFamily="18" charset="0"/>
            </a:endParaRPr>
          </a:p>
          <a:p>
            <a:r>
              <a:rPr lang="de-DE" sz="1600" b="1" dirty="0">
                <a:latin typeface="Georgia" panose="02040502050405020303" pitchFamily="18" charset="0"/>
              </a:rPr>
              <a:t>      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mit Champignon-Broccoli-Zwiebeln-Rahmsauce</a:t>
            </a:r>
            <a:r>
              <a:rPr lang="de-DE" sz="1600" dirty="0">
                <a:latin typeface="Georgia" panose="02040502050405020303" pitchFamily="18" charset="0"/>
              </a:rPr>
              <a:t>, </a:t>
            </a:r>
          </a:p>
          <a:p>
            <a:r>
              <a:rPr lang="de-DE" sz="1600" dirty="0">
                <a:latin typeface="Georgia" panose="02040502050405020303" pitchFamily="18" charset="0"/>
              </a:rPr>
              <a:t>      </a:t>
            </a:r>
            <a:r>
              <a:rPr lang="de-DE" sz="1600" dirty="0" smtClean="0">
                <a:latin typeface="Georgia" panose="02040502050405020303" pitchFamily="18" charset="0"/>
              </a:rPr>
              <a:t>  dazu Spätzle  </a:t>
            </a:r>
            <a:r>
              <a:rPr lang="de-DE" sz="1600" dirty="0">
                <a:latin typeface="Georgia" panose="02040502050405020303" pitchFamily="18" charset="0"/>
              </a:rPr>
              <a:t>und </a:t>
            </a:r>
            <a:r>
              <a:rPr lang="de-DE" sz="1600" dirty="0" smtClean="0">
                <a:latin typeface="Georgia" panose="02040502050405020303" pitchFamily="18" charset="0"/>
              </a:rPr>
              <a:t>Beilagen Salat</a:t>
            </a:r>
            <a:r>
              <a:rPr lang="de-DE" sz="800" dirty="0" smtClean="0">
                <a:latin typeface="Georgia" panose="02040502050405020303" pitchFamily="18" charset="0"/>
              </a:rPr>
              <a:t>6,G</a:t>
            </a:r>
          </a:p>
          <a:p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Pork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Fillet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grilled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mushrooms,broccoli</a:t>
            </a:r>
            <a:r>
              <a:rPr lang="de-DE" sz="1600" b="1" dirty="0" smtClean="0">
                <a:latin typeface="Georgia" panose="02040502050405020303" pitchFamily="18" charset="0"/>
              </a:rPr>
              <a:t>, </a:t>
            </a:r>
            <a:r>
              <a:rPr lang="de-DE" sz="1600" b="1" dirty="0" err="1" smtClean="0">
                <a:latin typeface="Georgia" panose="02040502050405020303" pitchFamily="18" charset="0"/>
              </a:rPr>
              <a:t>onion</a:t>
            </a: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sauce</a:t>
            </a:r>
            <a:r>
              <a:rPr lang="de-DE" sz="1600" b="1" dirty="0" smtClean="0">
                <a:latin typeface="Georgia" panose="02040502050405020303" pitchFamily="18" charset="0"/>
              </a:rPr>
              <a:t>,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spaetzle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salad</a:t>
            </a:r>
            <a:endParaRPr lang="de-DE" sz="1600" b="1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latin typeface="Georgia" panose="02040502050405020303" pitchFamily="18" charset="0"/>
              </a:rPr>
              <a:t>92</a:t>
            </a:r>
            <a:r>
              <a:rPr lang="de-DE" sz="1600" b="1" dirty="0">
                <a:latin typeface="Georgia" panose="02040502050405020303" pitchFamily="18" charset="0"/>
              </a:rPr>
              <a:t>. </a:t>
            </a:r>
            <a:r>
              <a:rPr lang="de-DE" sz="1600" b="1" dirty="0" smtClean="0">
                <a:latin typeface="Georgia" panose="02040502050405020303" pitchFamily="18" charset="0"/>
              </a:rPr>
              <a:t>Schweinefilet gegrillt			            	   19.90</a:t>
            </a:r>
            <a:endParaRPr lang="de-DE" sz="1600" b="1" dirty="0">
              <a:latin typeface="Georgia" panose="02040502050405020303" pitchFamily="18" charset="0"/>
            </a:endParaRPr>
          </a:p>
          <a:p>
            <a:r>
              <a:rPr lang="de-DE" sz="1600" dirty="0" smtClean="0">
                <a:latin typeface="Georgia" panose="02040502050405020303" pitchFamily="18" charset="0"/>
              </a:rPr>
              <a:t>        mit grüner Pfeffer-Rahmsauce, dazu</a:t>
            </a:r>
            <a:r>
              <a:rPr lang="de-DE" sz="1600" dirty="0">
                <a:latin typeface="Georgia" panose="02040502050405020303" pitchFamily="18" charset="0"/>
              </a:rPr>
              <a:t>	</a:t>
            </a:r>
          </a:p>
          <a:p>
            <a:r>
              <a:rPr lang="de-DE" sz="1600" dirty="0">
                <a:latin typeface="Georgia" panose="02040502050405020303" pitchFamily="18" charset="0"/>
              </a:rPr>
              <a:t>      </a:t>
            </a:r>
            <a:r>
              <a:rPr lang="de-DE" sz="1600" dirty="0" smtClean="0">
                <a:latin typeface="Georgia" panose="02040502050405020303" pitchFamily="18" charset="0"/>
              </a:rPr>
              <a:t>  </a:t>
            </a:r>
            <a:r>
              <a:rPr lang="de-DE" sz="1600" dirty="0">
                <a:latin typeface="Georgia" panose="02040502050405020303" pitchFamily="18" charset="0"/>
              </a:rPr>
              <a:t>Spätzle und </a:t>
            </a:r>
            <a:r>
              <a:rPr lang="de-DE" sz="1600" dirty="0" smtClean="0">
                <a:latin typeface="Georgia" panose="02040502050405020303" pitchFamily="18" charset="0"/>
              </a:rPr>
              <a:t>Beilagen Salat</a:t>
            </a:r>
            <a:r>
              <a:rPr lang="de-DE" sz="800" dirty="0" smtClean="0">
                <a:latin typeface="Georgia" panose="02040502050405020303" pitchFamily="18" charset="0"/>
              </a:rPr>
              <a:t>6,G</a:t>
            </a:r>
          </a:p>
          <a:p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smtClean="0">
                <a:latin typeface="Georgia" panose="02040502050405020303" pitchFamily="18" charset="0"/>
              </a:rPr>
              <a:t>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Pork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tenderloin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grilled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green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pepper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sauce</a:t>
            </a:r>
            <a:r>
              <a:rPr lang="de-DE" sz="1600" b="1" dirty="0" smtClean="0">
                <a:latin typeface="Georgia" panose="02040502050405020303" pitchFamily="18" charset="0"/>
              </a:rPr>
              <a:t>,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spaetzle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salad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endParaRPr lang="de-DE" sz="16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latin typeface="Georgia" panose="02040502050405020303" pitchFamily="18" charset="0"/>
              </a:rPr>
              <a:t>93. Rindergulasch nach </a:t>
            </a:r>
            <a:r>
              <a:rPr lang="de-DE" sz="1600" dirty="0" smtClean="0">
                <a:latin typeface="Georgia" panose="02040502050405020303" pitchFamily="18" charset="0"/>
              </a:rPr>
              <a:t>Art des Hauses </a:t>
            </a:r>
            <a:r>
              <a:rPr lang="de-DE" sz="1600" b="1" dirty="0" smtClean="0">
                <a:latin typeface="Georgia" panose="02040502050405020303" pitchFamily="18" charset="0"/>
              </a:rPr>
              <a:t>	            	                       19.90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</a:t>
            </a:r>
            <a:r>
              <a:rPr lang="de-DE" sz="1600" dirty="0" smtClean="0">
                <a:latin typeface="Georgia" panose="02040502050405020303" pitchFamily="18" charset="0"/>
              </a:rPr>
              <a:t>mit Spätzle, dazu Beilagen Salat</a:t>
            </a:r>
            <a:r>
              <a:rPr lang="de-DE" sz="800" b="1" dirty="0" smtClean="0">
                <a:latin typeface="Georgia" panose="02040502050405020303" pitchFamily="18" charset="0"/>
              </a:rPr>
              <a:t>1,2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Homemade</a:t>
            </a:r>
            <a:r>
              <a:rPr lang="de-DE" sz="1600" b="1" dirty="0" smtClean="0">
                <a:latin typeface="Georgia" panose="02040502050405020303" pitchFamily="18" charset="0"/>
              </a:rPr>
              <a:t>  Beef </a:t>
            </a:r>
            <a:r>
              <a:rPr lang="de-DE" sz="1600" b="1" dirty="0" err="1" smtClean="0">
                <a:latin typeface="Georgia" panose="02040502050405020303" pitchFamily="18" charset="0"/>
              </a:rPr>
              <a:t>goulash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with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spaetzle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and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salad</a:t>
            </a:r>
            <a:endParaRPr lang="de-DE" sz="1600" b="1" dirty="0" smtClean="0">
              <a:latin typeface="Georgia" panose="02040502050405020303" pitchFamily="18" charset="0"/>
            </a:endParaRPr>
          </a:p>
          <a:p>
            <a:endParaRPr lang="de-DE" sz="1600" b="1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Georgia" panose="02040502050405020303" pitchFamily="18" charset="0"/>
              </a:rPr>
              <a:t>94.  </a:t>
            </a:r>
            <a:r>
              <a:rPr lang="en-US" sz="1600" b="1" dirty="0" err="1" smtClean="0">
                <a:latin typeface="Georgia" panose="02040502050405020303" pitchFamily="18" charset="0"/>
              </a:rPr>
              <a:t>Rinderleber</a:t>
            </a:r>
            <a:r>
              <a:rPr lang="en-US" sz="1600" b="1" dirty="0" smtClean="0">
                <a:latin typeface="Georgia" panose="02040502050405020303" pitchFamily="18" charset="0"/>
              </a:rPr>
              <a:t>  </a:t>
            </a:r>
            <a:r>
              <a:rPr lang="en-US" sz="1600" dirty="0" err="1" smtClean="0">
                <a:latin typeface="Georgia" panose="02040502050405020303" pitchFamily="18" charset="0"/>
              </a:rPr>
              <a:t>mit</a:t>
            </a:r>
            <a:r>
              <a:rPr lang="en-US" sz="1600" dirty="0" smtClean="0">
                <a:latin typeface="Georgia" panose="02040502050405020303" pitchFamily="18" charset="0"/>
              </a:rPr>
              <a:t>  </a:t>
            </a:r>
            <a:r>
              <a:rPr lang="en-US" sz="1600" dirty="0" err="1" smtClean="0">
                <a:latin typeface="Georgia" panose="02040502050405020303" pitchFamily="18" charset="0"/>
              </a:rPr>
              <a:t>Äpfeln</a:t>
            </a:r>
            <a:r>
              <a:rPr lang="en-US" sz="1600" dirty="0" smtClean="0">
                <a:latin typeface="Georgia" panose="02040502050405020303" pitchFamily="18" charset="0"/>
              </a:rPr>
              <a:t> und  </a:t>
            </a:r>
            <a:r>
              <a:rPr lang="en-US" sz="1600" dirty="0" err="1" smtClean="0">
                <a:latin typeface="Georgia" panose="02040502050405020303" pitchFamily="18" charset="0"/>
              </a:rPr>
              <a:t>Zwiebeln</a:t>
            </a:r>
            <a:r>
              <a:rPr lang="en-US" sz="1600" dirty="0" smtClean="0">
                <a:latin typeface="Georgia" panose="02040502050405020303" pitchFamily="18" charset="0"/>
              </a:rPr>
              <a:t> 	            	                         </a:t>
            </a:r>
            <a:r>
              <a:rPr lang="en-US" sz="1600" b="1" dirty="0" smtClean="0">
                <a:latin typeface="Georgia" panose="02040502050405020303" pitchFamily="18" charset="0"/>
              </a:rPr>
              <a:t>18.50</a:t>
            </a:r>
          </a:p>
          <a:p>
            <a:r>
              <a:rPr lang="en-US" sz="1600" dirty="0">
                <a:latin typeface="Georgia" panose="02040502050405020303" pitchFamily="18" charset="0"/>
              </a:rPr>
              <a:t> </a:t>
            </a:r>
            <a:r>
              <a:rPr lang="en-US" sz="1600" dirty="0" smtClean="0">
                <a:latin typeface="Georgia" panose="02040502050405020303" pitchFamily="18" charset="0"/>
              </a:rPr>
              <a:t>        in </a:t>
            </a:r>
            <a:r>
              <a:rPr lang="en-US" sz="1600" dirty="0" err="1" smtClean="0">
                <a:latin typeface="Georgia" panose="02040502050405020303" pitchFamily="18" charset="0"/>
              </a:rPr>
              <a:t>Bratensauce</a:t>
            </a:r>
            <a:r>
              <a:rPr lang="en-US" sz="1600" dirty="0" smtClean="0">
                <a:latin typeface="Georgia" panose="02040502050405020303" pitchFamily="18" charset="0"/>
              </a:rPr>
              <a:t>, </a:t>
            </a:r>
            <a:r>
              <a:rPr lang="en-US" sz="1600" dirty="0" err="1" smtClean="0">
                <a:latin typeface="Georgia" panose="02040502050405020303" pitchFamily="18" charset="0"/>
              </a:rPr>
              <a:t>dazu</a:t>
            </a:r>
            <a:r>
              <a:rPr lang="en-US" sz="1600" dirty="0" smtClean="0">
                <a:latin typeface="Georgia" panose="02040502050405020303" pitchFamily="18" charset="0"/>
              </a:rPr>
              <a:t> Spätzle und </a:t>
            </a:r>
            <a:r>
              <a:rPr lang="en-US" sz="1600" dirty="0" err="1" smtClean="0">
                <a:latin typeface="Georgia" panose="02040502050405020303" pitchFamily="18" charset="0"/>
              </a:rPr>
              <a:t>Beilagen</a:t>
            </a:r>
            <a:r>
              <a:rPr lang="en-US" sz="1600" dirty="0" smtClean="0">
                <a:latin typeface="Georgia" panose="02040502050405020303" pitchFamily="18" charset="0"/>
              </a:rPr>
              <a:t> Salat</a:t>
            </a:r>
            <a:r>
              <a:rPr lang="en-US" sz="800" b="1" dirty="0" smtClean="0">
                <a:latin typeface="Georgia" panose="02040502050405020303" pitchFamily="18" charset="0"/>
              </a:rPr>
              <a:t>1,2</a:t>
            </a:r>
          </a:p>
          <a:p>
            <a:r>
              <a:rPr lang="en-US" sz="1600" b="1" dirty="0">
                <a:latin typeface="Georgia" panose="02040502050405020303" pitchFamily="18" charset="0"/>
              </a:rPr>
              <a:t> </a:t>
            </a:r>
            <a:r>
              <a:rPr lang="en-US" sz="1600" b="1" dirty="0" smtClean="0">
                <a:latin typeface="Georgia" panose="02040502050405020303" pitchFamily="18" charset="0"/>
              </a:rPr>
              <a:t>       Beef liver with apple and onion on gravy , </a:t>
            </a:r>
          </a:p>
          <a:p>
            <a:r>
              <a:rPr lang="en-US" sz="1600" b="1" dirty="0">
                <a:latin typeface="Georgia" panose="02040502050405020303" pitchFamily="18" charset="0"/>
              </a:rPr>
              <a:t> </a:t>
            </a:r>
            <a:r>
              <a:rPr lang="en-US" sz="1600" b="1" dirty="0" smtClean="0">
                <a:latin typeface="Georgia" panose="02040502050405020303" pitchFamily="18" charset="0"/>
              </a:rPr>
              <a:t>       </a:t>
            </a:r>
            <a:r>
              <a:rPr lang="en-US" sz="1600" b="1" dirty="0" err="1" smtClean="0">
                <a:latin typeface="Georgia" panose="02040502050405020303" pitchFamily="18" charset="0"/>
              </a:rPr>
              <a:t>spaetzle</a:t>
            </a:r>
            <a:r>
              <a:rPr lang="en-US" sz="1600" b="1" dirty="0" smtClean="0">
                <a:latin typeface="Georgia" panose="02040502050405020303" pitchFamily="18" charset="0"/>
              </a:rPr>
              <a:t> and salad</a:t>
            </a:r>
          </a:p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</a:t>
            </a:r>
            <a:endParaRPr lang="de-DE" sz="1600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de-DE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95.  Mix </a:t>
            </a:r>
            <a:r>
              <a:rPr lang="de-DE" sz="1600" b="1" dirty="0">
                <a:latin typeface="Georgia" panose="02040502050405020303" pitchFamily="18" charset="0"/>
              </a:rPr>
              <a:t>Grill                                                                        	</a:t>
            </a:r>
            <a:r>
              <a:rPr lang="de-DE" sz="1600" b="1" dirty="0" smtClean="0">
                <a:latin typeface="Georgia" panose="02040502050405020303" pitchFamily="18" charset="0"/>
              </a:rPr>
              <a:t>                        </a:t>
            </a:r>
            <a:r>
              <a:rPr lang="de-DE" sz="1600" b="1" dirty="0">
                <a:latin typeface="Georgia" panose="02040502050405020303" pitchFamily="18" charset="0"/>
              </a:rPr>
              <a:t>27.50</a:t>
            </a:r>
          </a:p>
          <a:p>
            <a:r>
              <a:rPr lang="de-DE" sz="1600" b="1" dirty="0">
                <a:latin typeface="Georgia" panose="02040502050405020303" pitchFamily="18" charset="0"/>
              </a:rPr>
              <a:t>       </a:t>
            </a:r>
            <a:r>
              <a:rPr lang="de-DE" sz="1600" b="1" dirty="0" smtClean="0">
                <a:latin typeface="Georgia" panose="02040502050405020303" pitchFamily="18" charset="0"/>
              </a:rPr>
              <a:t>  </a:t>
            </a:r>
            <a:r>
              <a:rPr lang="de-DE" sz="1600" dirty="0" smtClean="0">
                <a:latin typeface="Georgia" panose="02040502050405020303" pitchFamily="18" charset="0"/>
              </a:rPr>
              <a:t>Schweinefilet</a:t>
            </a:r>
            <a:r>
              <a:rPr lang="de-DE" sz="1600" dirty="0">
                <a:latin typeface="Georgia" panose="02040502050405020303" pitchFamily="18" charset="0"/>
              </a:rPr>
              <a:t>, </a:t>
            </a:r>
            <a:r>
              <a:rPr lang="de-DE" sz="1600" dirty="0" smtClean="0">
                <a:latin typeface="Georgia" panose="02040502050405020303" pitchFamily="18" charset="0"/>
              </a:rPr>
              <a:t>Hähnchensteak,  Schweinerückensteak</a:t>
            </a:r>
            <a:endParaRPr lang="de-DE" sz="1600" dirty="0">
              <a:latin typeface="Georgia" panose="02040502050405020303" pitchFamily="18" charset="0"/>
            </a:endParaRPr>
          </a:p>
          <a:p>
            <a:r>
              <a:rPr lang="de-DE" sz="1600" dirty="0">
                <a:latin typeface="Georgia" panose="02040502050405020303" pitchFamily="18" charset="0"/>
              </a:rPr>
              <a:t>        </a:t>
            </a:r>
            <a:r>
              <a:rPr lang="de-DE" sz="1600" dirty="0" smtClean="0">
                <a:latin typeface="Georgia" panose="02040502050405020303" pitchFamily="18" charset="0"/>
              </a:rPr>
              <a:t>  dazu </a:t>
            </a:r>
            <a:r>
              <a:rPr lang="de-DE" sz="1600" dirty="0">
                <a:latin typeface="Georgia" panose="02040502050405020303" pitchFamily="18" charset="0"/>
              </a:rPr>
              <a:t>Pommes und Beilagen Salat </a:t>
            </a:r>
            <a:r>
              <a:rPr lang="de-DE" sz="800" b="1" dirty="0" smtClean="0">
                <a:latin typeface="Georgia" panose="02040502050405020303" pitchFamily="18" charset="0"/>
              </a:rPr>
              <a:t>1,2</a:t>
            </a:r>
          </a:p>
          <a:p>
            <a:r>
              <a:rPr lang="de-DE" sz="1600" b="1" dirty="0" smtClean="0">
                <a:latin typeface="Georgia" panose="02040502050405020303" pitchFamily="18" charset="0"/>
              </a:rPr>
              <a:t>         </a:t>
            </a:r>
            <a:r>
              <a:rPr lang="de-DE" sz="1600" b="1" dirty="0" err="1" smtClean="0">
                <a:latin typeface="Georgia" panose="02040502050405020303" pitchFamily="18" charset="0"/>
              </a:rPr>
              <a:t>Pork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tenderloin</a:t>
            </a:r>
            <a:r>
              <a:rPr lang="de-DE" sz="1600" b="1" dirty="0" smtClean="0">
                <a:latin typeface="Georgia" panose="02040502050405020303" pitchFamily="18" charset="0"/>
              </a:rPr>
              <a:t>, </a:t>
            </a:r>
            <a:r>
              <a:rPr lang="de-DE" sz="1600" b="1" dirty="0" err="1" smtClean="0">
                <a:latin typeface="Georgia" panose="02040502050405020303" pitchFamily="18" charset="0"/>
              </a:rPr>
              <a:t>Chicken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steak</a:t>
            </a:r>
            <a:r>
              <a:rPr lang="de-DE" sz="1600" b="1" dirty="0" smtClean="0">
                <a:latin typeface="Georgia" panose="02040502050405020303" pitchFamily="18" charset="0"/>
              </a:rPr>
              <a:t>, </a:t>
            </a:r>
            <a:r>
              <a:rPr lang="de-DE" sz="1600" b="1" dirty="0" err="1" smtClean="0">
                <a:latin typeface="Georgia" panose="02040502050405020303" pitchFamily="18" charset="0"/>
              </a:rPr>
              <a:t>pork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loin</a:t>
            </a:r>
            <a:r>
              <a:rPr lang="de-DE" sz="1600" b="1" dirty="0" smtClean="0">
                <a:latin typeface="Georgia" panose="02040502050405020303" pitchFamily="18" charset="0"/>
              </a:rPr>
              <a:t> </a:t>
            </a:r>
            <a:r>
              <a:rPr lang="de-DE" sz="1600" b="1" dirty="0" err="1" smtClean="0">
                <a:latin typeface="Georgia" panose="02040502050405020303" pitchFamily="18" charset="0"/>
              </a:rPr>
              <a:t>steak</a:t>
            </a:r>
            <a:endParaRPr lang="de-DE" sz="1600" b="1" dirty="0">
              <a:latin typeface="Georgia" panose="02040502050405020303" pitchFamily="18" charset="0"/>
            </a:endParaRPr>
          </a:p>
          <a:p>
            <a:endParaRPr lang="de-DE" sz="1800" b="1" dirty="0">
              <a:solidFill>
                <a:schemeClr val="accent5">
                  <a:lumMod val="50000"/>
                </a:schemeClr>
              </a:solidFill>
              <a:latin typeface="AmiDB" panose="00000400000000000000" pitchFamily="2" charset="0"/>
            </a:endParaRPr>
          </a:p>
          <a:p>
            <a:endParaRPr lang="de-DE" sz="1800" b="1" dirty="0">
              <a:solidFill>
                <a:schemeClr val="accent5">
                  <a:lumMod val="50000"/>
                </a:schemeClr>
              </a:solidFill>
              <a:latin typeface="AmiDB" panose="00000400000000000000" pitchFamily="2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44096" y="630114"/>
            <a:ext cx="5200981" cy="723374"/>
          </a:xfrm>
          <a:prstGeom prst="rect">
            <a:avLst/>
          </a:prstGeom>
          <a:noFill/>
        </p:spPr>
        <p:txBody>
          <a:bodyPr wrap="none" lIns="106778" tIns="53389" rIns="106778" bIns="53389" rtlCol="0">
            <a:spAutoFit/>
          </a:bodyPr>
          <a:lstStyle/>
          <a:p>
            <a:r>
              <a:rPr lang="de-DE" sz="2000" b="1" dirty="0" smtClean="0">
                <a:latin typeface="Georgia" panose="02040502050405020303" pitchFamily="18" charset="0"/>
              </a:rPr>
              <a:t>Schweinefilet und Rind Spezialitäten/</a:t>
            </a:r>
          </a:p>
          <a:p>
            <a:pPr algn="ctr"/>
            <a:r>
              <a:rPr lang="de-DE" sz="2000" b="1" dirty="0" err="1" smtClean="0">
                <a:latin typeface="Georgia" panose="02040502050405020303" pitchFamily="18" charset="0"/>
              </a:rPr>
              <a:t>Pork</a:t>
            </a:r>
            <a:r>
              <a:rPr lang="de-DE" sz="2000" b="1" dirty="0" smtClean="0">
                <a:latin typeface="Georgia" panose="02040502050405020303" pitchFamily="18" charset="0"/>
              </a:rPr>
              <a:t> </a:t>
            </a:r>
            <a:r>
              <a:rPr lang="de-DE" sz="2000" b="1" dirty="0" err="1" smtClean="0">
                <a:latin typeface="Georgia" panose="02040502050405020303" pitchFamily="18" charset="0"/>
              </a:rPr>
              <a:t>tenderloin</a:t>
            </a:r>
            <a:r>
              <a:rPr lang="de-DE" sz="2000" b="1" dirty="0" smtClean="0">
                <a:latin typeface="Georgia" panose="02040502050405020303" pitchFamily="18" charset="0"/>
              </a:rPr>
              <a:t> </a:t>
            </a:r>
            <a:r>
              <a:rPr lang="de-DE" sz="2000" b="1" dirty="0" err="1" smtClean="0">
                <a:latin typeface="Georgia" panose="02040502050405020303" pitchFamily="18" charset="0"/>
              </a:rPr>
              <a:t>and</a:t>
            </a:r>
            <a:r>
              <a:rPr lang="de-DE" sz="2000" b="1" dirty="0" smtClean="0">
                <a:latin typeface="Georgia" panose="02040502050405020303" pitchFamily="18" charset="0"/>
              </a:rPr>
              <a:t> Beef</a:t>
            </a:r>
            <a:endParaRPr lang="de-DE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757022" y="918146"/>
            <a:ext cx="42336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Georgia" panose="02040502050405020303" pitchFamily="18" charset="0"/>
              </a:rPr>
              <a:t>Ferienwohnung </a:t>
            </a:r>
            <a:r>
              <a:rPr lang="de-DE" sz="2400" b="1" dirty="0" smtClean="0">
                <a:latin typeface="Georgia" panose="02040502050405020303" pitchFamily="18" charset="0"/>
              </a:rPr>
              <a:t>Luna</a:t>
            </a:r>
          </a:p>
          <a:p>
            <a:pPr algn="ctr"/>
            <a:endParaRPr lang="de-DE" sz="2400" b="1" dirty="0">
              <a:latin typeface="Georgia" panose="02040502050405020303" pitchFamily="18" charset="0"/>
            </a:endParaRPr>
          </a:p>
          <a:p>
            <a:pPr algn="ctr"/>
            <a:r>
              <a:rPr lang="de-DE" sz="1800" b="1" dirty="0">
                <a:latin typeface="Georgia" panose="02040502050405020303" pitchFamily="18" charset="0"/>
              </a:rPr>
              <a:t>In Cochem an der Mosel</a:t>
            </a:r>
          </a:p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Oberbachstr.63</a:t>
            </a:r>
          </a:p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56812 Cochem</a:t>
            </a:r>
          </a:p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www.pension-luna.de</a:t>
            </a:r>
            <a:endParaRPr lang="de-DE" sz="1800" b="1" dirty="0">
              <a:latin typeface="Georgia" panose="02040502050405020303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3726458"/>
            <a:ext cx="77477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latin typeface="Georgia" panose="02040502050405020303" pitchFamily="18" charset="0"/>
              </a:rPr>
              <a:t> </a:t>
            </a:r>
            <a:r>
              <a:rPr lang="de-DE" sz="2000" b="1" dirty="0">
                <a:latin typeface="Georgia" panose="02040502050405020303" pitchFamily="18" charset="0"/>
              </a:rPr>
              <a:t> </a:t>
            </a:r>
            <a:r>
              <a:rPr lang="de-DE" sz="2000" b="1" dirty="0" smtClean="0">
                <a:latin typeface="Georgia" panose="02040502050405020303" pitchFamily="18" charset="0"/>
              </a:rPr>
              <a:t>    </a:t>
            </a:r>
            <a:r>
              <a:rPr lang="de-DE" sz="2000" dirty="0" smtClean="0">
                <a:latin typeface="Georgia" panose="02040502050405020303" pitchFamily="18" charset="0"/>
              </a:rPr>
              <a:t>3  </a:t>
            </a:r>
            <a:r>
              <a:rPr lang="de-DE" sz="2000" dirty="0">
                <a:latin typeface="Georgia" panose="02040502050405020303" pitchFamily="18" charset="0"/>
              </a:rPr>
              <a:t>Schlafzimmer mit Doppelbett . </a:t>
            </a:r>
            <a:endParaRPr lang="de-DE" sz="2000" dirty="0" smtClean="0">
              <a:latin typeface="Georgia" panose="02040502050405020303" pitchFamily="18" charset="0"/>
            </a:endParaRPr>
          </a:p>
          <a:p>
            <a:pPr algn="ctr"/>
            <a:r>
              <a:rPr lang="de-DE" sz="2000" dirty="0">
                <a:latin typeface="Georgia" panose="02040502050405020303" pitchFamily="18" charset="0"/>
              </a:rPr>
              <a:t> </a:t>
            </a:r>
            <a:r>
              <a:rPr lang="de-DE" sz="2000" dirty="0" smtClean="0">
                <a:latin typeface="Georgia" panose="02040502050405020303" pitchFamily="18" charset="0"/>
              </a:rPr>
              <a:t>      Flachbild- </a:t>
            </a:r>
            <a:r>
              <a:rPr lang="de-DE" sz="2000" dirty="0">
                <a:latin typeface="Georgia" panose="02040502050405020303" pitchFamily="18" charset="0"/>
              </a:rPr>
              <a:t>TV</a:t>
            </a:r>
          </a:p>
          <a:p>
            <a:pPr algn="ctr"/>
            <a:r>
              <a:rPr lang="de-DE" sz="2000" dirty="0">
                <a:latin typeface="Georgia" panose="02040502050405020303" pitchFamily="18" charset="0"/>
              </a:rPr>
              <a:t>      </a:t>
            </a:r>
            <a:r>
              <a:rPr lang="de-DE" sz="2000" dirty="0" smtClean="0">
                <a:latin typeface="Georgia" panose="02040502050405020303" pitchFamily="18" charset="0"/>
              </a:rPr>
              <a:t> Wohn-und </a:t>
            </a:r>
            <a:r>
              <a:rPr lang="de-DE" sz="2000" dirty="0">
                <a:latin typeface="Georgia" panose="02040502050405020303" pitchFamily="18" charset="0"/>
              </a:rPr>
              <a:t>Essbereich mit </a:t>
            </a:r>
          </a:p>
          <a:p>
            <a:pPr algn="ctr"/>
            <a:r>
              <a:rPr lang="de-DE" sz="2000" dirty="0">
                <a:latin typeface="Georgia" panose="02040502050405020303" pitchFamily="18" charset="0"/>
              </a:rPr>
              <a:t>      </a:t>
            </a:r>
            <a:r>
              <a:rPr lang="de-DE" sz="2000" dirty="0" smtClean="0">
                <a:latin typeface="Georgia" panose="02040502050405020303" pitchFamily="18" charset="0"/>
              </a:rPr>
              <a:t> Flachbild-TV </a:t>
            </a:r>
            <a:r>
              <a:rPr lang="de-DE" sz="2000" dirty="0">
                <a:latin typeface="Georgia" panose="02040502050405020303" pitchFamily="18" charset="0"/>
              </a:rPr>
              <a:t>und ausziehbarer Schlafcouch </a:t>
            </a:r>
          </a:p>
          <a:p>
            <a:pPr algn="ctr"/>
            <a:r>
              <a:rPr lang="de-DE" sz="2000" dirty="0">
                <a:latin typeface="Georgia" panose="02040502050405020303" pitchFamily="18" charset="0"/>
              </a:rPr>
              <a:t>     </a:t>
            </a:r>
            <a:r>
              <a:rPr lang="de-DE" sz="2000" dirty="0" smtClean="0">
                <a:latin typeface="Georgia" panose="02040502050405020303" pitchFamily="18" charset="0"/>
              </a:rPr>
              <a:t>   </a:t>
            </a:r>
            <a:r>
              <a:rPr lang="de-DE" sz="2000" dirty="0">
                <a:latin typeface="Georgia" panose="02040502050405020303" pitchFamily="18" charset="0"/>
              </a:rPr>
              <a:t>Badezimmer mit  Dusche, Fön. </a:t>
            </a:r>
            <a:endParaRPr lang="de-DE" sz="2000" dirty="0" smtClean="0">
              <a:latin typeface="Georgia" panose="02040502050405020303" pitchFamily="18" charset="0"/>
            </a:endParaRPr>
          </a:p>
          <a:p>
            <a:pPr algn="ctr"/>
            <a:r>
              <a:rPr lang="de-DE" sz="2000" dirty="0">
                <a:latin typeface="Georgia" panose="02040502050405020303" pitchFamily="18" charset="0"/>
              </a:rPr>
              <a:t> </a:t>
            </a:r>
            <a:r>
              <a:rPr lang="de-DE" sz="2000" dirty="0" smtClean="0">
                <a:latin typeface="Georgia" panose="02040502050405020303" pitchFamily="18" charset="0"/>
              </a:rPr>
              <a:t>      Voll </a:t>
            </a:r>
            <a:r>
              <a:rPr lang="de-DE" sz="2000" dirty="0">
                <a:latin typeface="Georgia" panose="02040502050405020303" pitchFamily="18" charset="0"/>
              </a:rPr>
              <a:t>ausgestattete Küche</a:t>
            </a:r>
          </a:p>
          <a:p>
            <a:pPr algn="ctr"/>
            <a:r>
              <a:rPr lang="de-DE" sz="2000" dirty="0">
                <a:latin typeface="Georgia" panose="02040502050405020303" pitchFamily="18" charset="0"/>
              </a:rPr>
              <a:t>      </a:t>
            </a:r>
            <a:r>
              <a:rPr lang="de-DE" sz="2000" dirty="0" smtClean="0">
                <a:latin typeface="Georgia" panose="02040502050405020303" pitchFamily="18" charset="0"/>
              </a:rPr>
              <a:t>  Kühlschrank</a:t>
            </a:r>
            <a:r>
              <a:rPr lang="de-DE" sz="2000" dirty="0">
                <a:latin typeface="Georgia" panose="02040502050405020303" pitchFamily="18" charset="0"/>
              </a:rPr>
              <a:t>, Backofen,  Herd,  </a:t>
            </a:r>
            <a:r>
              <a:rPr lang="de-DE" sz="2000" dirty="0" smtClean="0">
                <a:latin typeface="Georgia" panose="02040502050405020303" pitchFamily="18" charset="0"/>
              </a:rPr>
              <a:t>    </a:t>
            </a:r>
          </a:p>
          <a:p>
            <a:pPr algn="ctr"/>
            <a:r>
              <a:rPr lang="de-DE" sz="2000" dirty="0">
                <a:latin typeface="Georgia" panose="02040502050405020303" pitchFamily="18" charset="0"/>
              </a:rPr>
              <a:t> </a:t>
            </a:r>
            <a:r>
              <a:rPr lang="de-DE" sz="2000" dirty="0" smtClean="0">
                <a:latin typeface="Georgia" panose="02040502050405020303" pitchFamily="18" charset="0"/>
              </a:rPr>
              <a:t>       Kaffeemaschine</a:t>
            </a:r>
            <a:r>
              <a:rPr lang="de-DE" sz="2000" dirty="0">
                <a:latin typeface="Georgia" panose="02040502050405020303" pitchFamily="18" charset="0"/>
              </a:rPr>
              <a:t>,  Toaster , Mikrowelle</a:t>
            </a:r>
          </a:p>
          <a:p>
            <a:pPr algn="ctr"/>
            <a:r>
              <a:rPr lang="de-DE" sz="2000" dirty="0">
                <a:latin typeface="Georgia" panose="02040502050405020303" pitchFamily="18" charset="0"/>
              </a:rPr>
              <a:t>    </a:t>
            </a:r>
            <a:r>
              <a:rPr lang="de-DE" sz="2000" dirty="0" smtClean="0">
                <a:latin typeface="Georgia" panose="02040502050405020303" pitchFamily="18" charset="0"/>
              </a:rPr>
              <a:t>     WLAN</a:t>
            </a:r>
            <a:endParaRPr lang="de-DE" sz="2000" dirty="0">
              <a:latin typeface="Georgia" panose="02040502050405020303" pitchFamily="18" charset="0"/>
            </a:endParaRPr>
          </a:p>
          <a:p>
            <a:pPr algn="ctr"/>
            <a:r>
              <a:rPr lang="de-DE" sz="2000" dirty="0">
                <a:latin typeface="Georgia" panose="02040502050405020303" pitchFamily="18" charset="0"/>
              </a:rPr>
              <a:t>    </a:t>
            </a:r>
            <a:r>
              <a:rPr lang="de-DE" sz="2000" dirty="0" smtClean="0">
                <a:latin typeface="Georgia" panose="02040502050405020303" pitchFamily="18" charset="0"/>
              </a:rPr>
              <a:t>    nicht </a:t>
            </a:r>
            <a:r>
              <a:rPr lang="de-DE" sz="2000" dirty="0">
                <a:latin typeface="Georgia" panose="02040502050405020303" pitchFamily="18" charset="0"/>
              </a:rPr>
              <a:t>Raucher Ferienwohnung</a:t>
            </a:r>
          </a:p>
          <a:p>
            <a:pPr algn="ctr"/>
            <a:r>
              <a:rPr lang="de-DE" sz="2000" dirty="0">
                <a:latin typeface="Georgia" panose="02040502050405020303" pitchFamily="18" charset="0"/>
              </a:rPr>
              <a:t>     </a:t>
            </a:r>
            <a:r>
              <a:rPr lang="de-DE" sz="2000" dirty="0" smtClean="0">
                <a:latin typeface="Georgia" panose="02040502050405020303" pitchFamily="18" charset="0"/>
              </a:rPr>
              <a:t>    Haustiere </a:t>
            </a:r>
            <a:r>
              <a:rPr lang="de-DE" sz="2000" dirty="0">
                <a:latin typeface="Georgia" panose="02040502050405020303" pitchFamily="18" charset="0"/>
              </a:rPr>
              <a:t>auf Anfrage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4" y="8118946"/>
            <a:ext cx="3336520" cy="243038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82" y="8118946"/>
            <a:ext cx="3328085" cy="24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09780" y="3942482"/>
            <a:ext cx="1594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Georgia" panose="02040502050405020303" pitchFamily="18" charset="0"/>
              </a:rPr>
              <a:t>Eissorten</a:t>
            </a:r>
            <a:endParaRPr lang="de-DE" sz="2000" b="1" dirty="0">
              <a:latin typeface="Georgia" panose="02040502050405020303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47416" y="5310633"/>
            <a:ext cx="20378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Vanille</a:t>
            </a:r>
          </a:p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Schokolade</a:t>
            </a:r>
          </a:p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Stracciatella</a:t>
            </a:r>
          </a:p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Walnuss-Feige</a:t>
            </a:r>
          </a:p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Erdnuss-</a:t>
            </a:r>
          </a:p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Karamell</a:t>
            </a:r>
          </a:p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Zitrone</a:t>
            </a:r>
          </a:p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Mango</a:t>
            </a:r>
          </a:p>
          <a:p>
            <a:endParaRPr lang="de-DE" sz="1800" b="1" dirty="0">
              <a:latin typeface="Georgia" panose="02040502050405020303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63454" y="3942482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Georgia" panose="02040502050405020303" pitchFamily="18" charset="0"/>
              </a:rPr>
              <a:t>Eisbecher</a:t>
            </a:r>
            <a:endParaRPr lang="de-DE" sz="2000" b="1" dirty="0">
              <a:latin typeface="Georgia" panose="02040502050405020303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676249" y="5310634"/>
            <a:ext cx="466712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latin typeface="Georgia" panose="02040502050405020303" pitchFamily="18" charset="0"/>
              </a:rPr>
              <a:t>Bourbonbecher</a:t>
            </a:r>
            <a:r>
              <a:rPr lang="de-DE" sz="1600" b="1" dirty="0" smtClean="0">
                <a:latin typeface="Georgia" panose="02040502050405020303" pitchFamily="18" charset="0"/>
              </a:rPr>
              <a:t>		            6.00</a:t>
            </a:r>
          </a:p>
          <a:p>
            <a:r>
              <a:rPr lang="de-DE" sz="1600" dirty="0" err="1" smtClean="0">
                <a:latin typeface="Georgia" panose="02040502050405020303" pitchFamily="18" charset="0"/>
              </a:rPr>
              <a:t>Wallnus</a:t>
            </a:r>
            <a:r>
              <a:rPr lang="de-DE" sz="1600" dirty="0" smtClean="0">
                <a:latin typeface="Georgia" panose="02040502050405020303" pitchFamily="18" charset="0"/>
              </a:rPr>
              <a:t>-Feige Eis,</a:t>
            </a:r>
          </a:p>
          <a:p>
            <a:r>
              <a:rPr lang="de-DE" sz="1600" dirty="0" smtClean="0">
                <a:latin typeface="Georgia" panose="02040502050405020303" pitchFamily="18" charset="0"/>
              </a:rPr>
              <a:t>2cl Bourbon Whisky</a:t>
            </a:r>
          </a:p>
          <a:p>
            <a:pPr>
              <a:lnSpc>
                <a:spcPct val="150000"/>
              </a:lnSpc>
            </a:pPr>
            <a:r>
              <a:rPr lang="de-DE" sz="1600" b="1" dirty="0" err="1" smtClean="0">
                <a:latin typeface="Georgia" panose="02040502050405020303" pitchFamily="18" charset="0"/>
              </a:rPr>
              <a:t>Batida</a:t>
            </a:r>
            <a:r>
              <a:rPr lang="de-DE" sz="1600" b="1" dirty="0" smtClean="0">
                <a:latin typeface="Georgia" panose="02040502050405020303" pitchFamily="18" charset="0"/>
              </a:rPr>
              <a:t> de Coco Becher	            6.00</a:t>
            </a:r>
          </a:p>
          <a:p>
            <a:r>
              <a:rPr lang="de-DE" sz="1600" dirty="0" err="1" smtClean="0">
                <a:latin typeface="Georgia" panose="02040502050405020303" pitchFamily="18" charset="0"/>
              </a:rPr>
              <a:t>Mangoeis</a:t>
            </a:r>
            <a:r>
              <a:rPr lang="de-DE" sz="1600" dirty="0" smtClean="0">
                <a:latin typeface="Georgia" panose="02040502050405020303" pitchFamily="18" charset="0"/>
              </a:rPr>
              <a:t>, 2cl </a:t>
            </a:r>
            <a:r>
              <a:rPr lang="de-DE" sz="1600" dirty="0" err="1" smtClean="0">
                <a:latin typeface="Georgia" panose="02040502050405020303" pitchFamily="18" charset="0"/>
              </a:rPr>
              <a:t>Batida</a:t>
            </a:r>
            <a:r>
              <a:rPr lang="de-DE" sz="1600" dirty="0" smtClean="0">
                <a:latin typeface="Georgia" panose="02040502050405020303" pitchFamily="18" charset="0"/>
              </a:rPr>
              <a:t> de Coco</a:t>
            </a:r>
          </a:p>
          <a:p>
            <a:pPr>
              <a:lnSpc>
                <a:spcPct val="150000"/>
              </a:lnSpc>
            </a:pPr>
            <a:r>
              <a:rPr lang="de-DE" sz="1600" b="1" dirty="0" err="1" smtClean="0">
                <a:latin typeface="Georgia" panose="02040502050405020303" pitchFamily="18" charset="0"/>
              </a:rPr>
              <a:t>Amarettobecher</a:t>
            </a:r>
            <a:r>
              <a:rPr lang="de-DE" sz="1600" b="1" dirty="0" smtClean="0">
                <a:latin typeface="Georgia" panose="02040502050405020303" pitchFamily="18" charset="0"/>
              </a:rPr>
              <a:t>		            6.00</a:t>
            </a:r>
          </a:p>
          <a:p>
            <a:r>
              <a:rPr lang="de-DE" sz="1600" dirty="0" smtClean="0">
                <a:latin typeface="Georgia" panose="02040502050405020303" pitchFamily="18" charset="0"/>
              </a:rPr>
              <a:t>Vanilleeis, 2cl Amaretto</a:t>
            </a:r>
          </a:p>
          <a:p>
            <a:pPr>
              <a:lnSpc>
                <a:spcPct val="150000"/>
              </a:lnSpc>
            </a:pPr>
            <a:r>
              <a:rPr lang="de-DE" sz="1600" b="1" dirty="0" err="1" smtClean="0">
                <a:latin typeface="Georgia" panose="02040502050405020303" pitchFamily="18" charset="0"/>
              </a:rPr>
              <a:t>Baileysbecher</a:t>
            </a:r>
            <a:r>
              <a:rPr lang="de-DE" sz="1600" b="1" dirty="0" smtClean="0">
                <a:latin typeface="Georgia" panose="02040502050405020303" pitchFamily="18" charset="0"/>
              </a:rPr>
              <a:t>		            6.00</a:t>
            </a:r>
          </a:p>
          <a:p>
            <a:r>
              <a:rPr lang="de-DE" sz="1600" dirty="0" smtClean="0">
                <a:latin typeface="Georgia" panose="02040502050405020303" pitchFamily="18" charset="0"/>
              </a:rPr>
              <a:t>Schokoladeneis, 2cl Baileys</a:t>
            </a:r>
          </a:p>
          <a:p>
            <a:pPr>
              <a:lnSpc>
                <a:spcPct val="150000"/>
              </a:lnSpc>
            </a:pPr>
            <a:r>
              <a:rPr lang="de-DE" sz="1600" b="1" dirty="0" err="1" smtClean="0">
                <a:latin typeface="Georgia" panose="02040502050405020303" pitchFamily="18" charset="0"/>
              </a:rPr>
              <a:t>Edelkirschbecher</a:t>
            </a:r>
            <a:r>
              <a:rPr lang="de-DE" sz="1600" b="1" dirty="0">
                <a:latin typeface="Georgia" panose="02040502050405020303" pitchFamily="18" charset="0"/>
              </a:rPr>
              <a:t> </a:t>
            </a:r>
            <a:r>
              <a:rPr lang="de-DE" sz="1600" b="1" dirty="0" smtClean="0">
                <a:latin typeface="Georgia" panose="02040502050405020303" pitchFamily="18" charset="0"/>
              </a:rPr>
              <a:t>                                     6.00</a:t>
            </a:r>
          </a:p>
          <a:p>
            <a:r>
              <a:rPr lang="de-DE" sz="1600" dirty="0" err="1" smtClean="0">
                <a:latin typeface="Georgia" panose="02040502050405020303" pitchFamily="18" charset="0"/>
              </a:rPr>
              <a:t>Stracciatellaeis</a:t>
            </a:r>
            <a:r>
              <a:rPr lang="de-DE" sz="1600" dirty="0" smtClean="0">
                <a:latin typeface="Georgia" panose="02040502050405020303" pitchFamily="18" charset="0"/>
              </a:rPr>
              <a:t>, </a:t>
            </a:r>
          </a:p>
          <a:p>
            <a:r>
              <a:rPr lang="de-DE" sz="1600" dirty="0" smtClean="0">
                <a:latin typeface="Georgia" panose="02040502050405020303" pitchFamily="18" charset="0"/>
              </a:rPr>
              <a:t>2cl Edelkirschlikör</a:t>
            </a:r>
          </a:p>
          <a:p>
            <a:pPr>
              <a:lnSpc>
                <a:spcPct val="150000"/>
              </a:lnSpc>
            </a:pPr>
            <a:r>
              <a:rPr lang="de-DE" sz="1600" b="1" dirty="0" smtClean="0">
                <a:latin typeface="Georgia" panose="02040502050405020303" pitchFamily="18" charset="0"/>
              </a:rPr>
              <a:t>Eierlikörbecher		            6.00</a:t>
            </a:r>
          </a:p>
          <a:p>
            <a:r>
              <a:rPr lang="de-DE" sz="1600" dirty="0" smtClean="0">
                <a:latin typeface="Georgia" panose="02040502050405020303" pitchFamily="18" charset="0"/>
              </a:rPr>
              <a:t>Vanilleeis, 2cl Eierlikör</a:t>
            </a:r>
          </a:p>
          <a:p>
            <a:pPr>
              <a:lnSpc>
                <a:spcPct val="150000"/>
              </a:lnSpc>
            </a:pPr>
            <a:r>
              <a:rPr lang="de-DE" sz="1600" b="1" dirty="0" err="1" smtClean="0">
                <a:latin typeface="Georgia" panose="02040502050405020303" pitchFamily="18" charset="0"/>
              </a:rPr>
              <a:t>Coppa</a:t>
            </a:r>
            <a:r>
              <a:rPr lang="de-DE" sz="1600" b="1" dirty="0" smtClean="0">
                <a:latin typeface="Georgia" panose="02040502050405020303" pitchFamily="18" charset="0"/>
              </a:rPr>
              <a:t> Limone		            6.00</a:t>
            </a:r>
          </a:p>
          <a:p>
            <a:r>
              <a:rPr lang="de-DE" sz="1600" dirty="0" smtClean="0">
                <a:latin typeface="Georgia" panose="02040502050405020303" pitchFamily="18" charset="0"/>
              </a:rPr>
              <a:t>Zitroneneis mit Schuss Wodka</a:t>
            </a:r>
            <a:endParaRPr lang="de-DE" sz="1600" dirty="0">
              <a:latin typeface="Georgia" panose="02040502050405020303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70453" y="4590554"/>
            <a:ext cx="13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Georgia" panose="02040502050405020303" pitchFamily="18" charset="0"/>
              </a:rPr>
              <a:t>Kugeleis</a:t>
            </a:r>
            <a:r>
              <a:rPr lang="de-DE" sz="1600" dirty="0" smtClean="0">
                <a:latin typeface="Georgia" panose="02040502050405020303" pitchFamily="18" charset="0"/>
              </a:rPr>
              <a:t> 1.50</a:t>
            </a:r>
            <a:endParaRPr lang="de-DE" sz="1600" dirty="0">
              <a:latin typeface="Georgia" panose="02040502050405020303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642547" y="4467443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Georgia" panose="02040502050405020303" pitchFamily="18" charset="0"/>
              </a:rPr>
              <a:t>Alle Eisbecher werden </a:t>
            </a:r>
          </a:p>
          <a:p>
            <a:r>
              <a:rPr lang="de-DE" sz="1600" dirty="0" smtClean="0">
                <a:latin typeface="Georgia" panose="02040502050405020303" pitchFamily="18" charset="0"/>
              </a:rPr>
              <a:t>mit 2 Kugeln Eis serviert</a:t>
            </a:r>
            <a:endParaRPr lang="de-DE" sz="1600" dirty="0">
              <a:latin typeface="Georgia" panose="02040502050405020303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834177" y="774130"/>
            <a:ext cx="3715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smtClean="0">
                <a:latin typeface="Georgia" panose="02040502050405020303" pitchFamily="18" charset="0"/>
              </a:rPr>
              <a:t>Wo Kuchen ist , </a:t>
            </a:r>
          </a:p>
          <a:p>
            <a:pPr algn="ctr">
              <a:lnSpc>
                <a:spcPct val="150000"/>
              </a:lnSpc>
            </a:pPr>
            <a:r>
              <a:rPr lang="de-DE" sz="1800" b="1" dirty="0" smtClean="0">
                <a:latin typeface="Georgia" panose="02040502050405020303" pitchFamily="18" charset="0"/>
              </a:rPr>
              <a:t>da ist auch Hoffnung.</a:t>
            </a:r>
          </a:p>
          <a:p>
            <a:pPr algn="ctr">
              <a:lnSpc>
                <a:spcPct val="150000"/>
              </a:lnSpc>
            </a:pPr>
            <a:r>
              <a:rPr lang="de-DE" sz="1800" b="1" dirty="0" smtClean="0">
                <a:latin typeface="Georgia" panose="02040502050405020303" pitchFamily="18" charset="0"/>
              </a:rPr>
              <a:t>Und Kuchen gibt immer.</a:t>
            </a:r>
            <a:endParaRPr lang="de-DE" sz="1800" b="1" dirty="0">
              <a:latin typeface="Georgia" panose="02040502050405020303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164658" y="2256116"/>
            <a:ext cx="5054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 smtClean="0">
                <a:latin typeface="Georgia" panose="02040502050405020303" pitchFamily="18" charset="0"/>
              </a:rPr>
              <a:t>Bitte informieren Sie sich</a:t>
            </a:r>
          </a:p>
          <a:p>
            <a:pPr algn="ctr"/>
            <a:r>
              <a:rPr lang="de-DE" sz="1800" dirty="0" smtClean="0">
                <a:latin typeface="Georgia" panose="02040502050405020303" pitchFamily="18" charset="0"/>
              </a:rPr>
              <a:t> über das aktuelle Angebot an der Kuchentheke </a:t>
            </a:r>
          </a:p>
          <a:p>
            <a:pPr algn="ctr"/>
            <a:r>
              <a:rPr lang="de-DE" sz="1800" dirty="0" smtClean="0">
                <a:latin typeface="Georgia" panose="02040502050405020303" pitchFamily="18" charset="0"/>
              </a:rPr>
              <a:t>oder Fragen Sie das Servicepersonal</a:t>
            </a:r>
            <a:endParaRPr lang="de-DE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Nya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934</Words>
  <Application>Microsoft Office PowerPoint</Application>
  <PresentationFormat>Benutzerdefiniert</PresentationFormat>
  <Paragraphs>498</Paragraphs>
  <Slides>16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Papier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Acer</dc:creator>
  <cp:lastModifiedBy>Acer</cp:lastModifiedBy>
  <cp:revision>379</cp:revision>
  <dcterms:created xsi:type="dcterms:W3CDTF">2021-04-26T19:36:32Z</dcterms:created>
  <dcterms:modified xsi:type="dcterms:W3CDTF">2025-07-03T06:34:23Z</dcterms:modified>
</cp:coreProperties>
</file>